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35"/>
  </p:notesMasterIdLst>
  <p:handoutMasterIdLst>
    <p:handoutMasterId r:id="rId36"/>
  </p:handoutMasterIdLst>
  <p:sldIdLst>
    <p:sldId id="257" r:id="rId2"/>
    <p:sldId id="303" r:id="rId3"/>
    <p:sldId id="262" r:id="rId4"/>
    <p:sldId id="266" r:id="rId5"/>
    <p:sldId id="304" r:id="rId6"/>
    <p:sldId id="268" r:id="rId7"/>
    <p:sldId id="307" r:id="rId8"/>
    <p:sldId id="309" r:id="rId9"/>
    <p:sldId id="318" r:id="rId10"/>
    <p:sldId id="313" r:id="rId11"/>
    <p:sldId id="322" r:id="rId12"/>
    <p:sldId id="323" r:id="rId13"/>
    <p:sldId id="315" r:id="rId14"/>
    <p:sldId id="321" r:id="rId15"/>
    <p:sldId id="319" r:id="rId16"/>
    <p:sldId id="320" r:id="rId17"/>
    <p:sldId id="294" r:id="rId18"/>
    <p:sldId id="272" r:id="rId19"/>
    <p:sldId id="297" r:id="rId20"/>
    <p:sldId id="299" r:id="rId21"/>
    <p:sldId id="301" r:id="rId22"/>
    <p:sldId id="308" r:id="rId23"/>
    <p:sldId id="275" r:id="rId24"/>
    <p:sldId id="277" r:id="rId25"/>
    <p:sldId id="312" r:id="rId26"/>
    <p:sldId id="305" r:id="rId27"/>
    <p:sldId id="311" r:id="rId28"/>
    <p:sldId id="269" r:id="rId29"/>
    <p:sldId id="278" r:id="rId30"/>
    <p:sldId id="316" r:id="rId31"/>
    <p:sldId id="317" r:id="rId32"/>
    <p:sldId id="279" r:id="rId33"/>
    <p:sldId id="280" r:id="rId34"/>
  </p:sldIdLst>
  <p:sldSz cx="9144000" cy="5143500" type="screen16x9"/>
  <p:notesSz cx="9296400" cy="6881813"/>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89152" autoAdjust="0"/>
  </p:normalViewPr>
  <p:slideViewPr>
    <p:cSldViewPr snapToGrid="0">
      <p:cViewPr>
        <p:scale>
          <a:sx n="94" d="100"/>
          <a:sy n="94" d="100"/>
        </p:scale>
        <p:origin x="-944" y="-10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renshaolei\SkyDrive\Reading_VIP\Colocation\NRDC\colo_energy_percentage_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331357087805"/>
          <c:y val="0.394539597193966"/>
          <c:w val="0.448494377581471"/>
          <c:h val="0.605460402806034"/>
        </c:manualLayout>
      </c:layout>
      <c:pieChart>
        <c:varyColors val="1"/>
        <c:ser>
          <c:idx val="0"/>
          <c:order val="0"/>
          <c:tx>
            <c:strRef>
              <c:f>Sheet1!$B$1</c:f>
              <c:strCache>
                <c:ptCount val="1"/>
                <c:pt idx="0">
                  <c:v>Estimated Energy Usage by U.S. Data Center Segment in 2011</c:v>
                </c:pt>
              </c:strCache>
            </c:strRef>
          </c:tx>
          <c:dPt>
            <c:idx val="0"/>
            <c:bubble3D val="0"/>
            <c:spPr>
              <a:solidFill>
                <a:srgbClr val="E7E6E6">
                  <a:lumMod val="50000"/>
                </a:srgbClr>
              </a:solidFill>
            </c:spPr>
          </c:dPt>
          <c:dPt>
            <c:idx val="1"/>
            <c:bubble3D val="0"/>
            <c:spPr>
              <a:solidFill>
                <a:schemeClr val="accent2"/>
              </a:solidFill>
            </c:spPr>
          </c:dPt>
          <c:dPt>
            <c:idx val="2"/>
            <c:bubble3D val="0"/>
            <c:spPr>
              <a:solidFill>
                <a:schemeClr val="accent3"/>
              </a:solidFill>
            </c:spPr>
          </c:dPt>
          <c:dPt>
            <c:idx val="3"/>
            <c:bubble3D val="0"/>
            <c:spPr>
              <a:solidFill>
                <a:schemeClr val="accent3">
                  <a:lumMod val="75000"/>
                </a:schemeClr>
              </a:solidFill>
            </c:spPr>
          </c:dPt>
          <c:cat>
            <c:strRef>
              <c:f>Sheet1!$A$2:$A$5</c:f>
              <c:strCache>
                <c:ptCount val="4"/>
                <c:pt idx="0">
                  <c:v>Traditional Enterprise</c:v>
                </c:pt>
                <c:pt idx="1">
                  <c:v>Multi-Tenant Colocation (e.g., Equinix)</c:v>
                </c:pt>
                <c:pt idx="2">
                  <c:v>Hyper-Scale Cloud Computing (e.g., Google)</c:v>
                </c:pt>
                <c:pt idx="3">
                  <c:v>High-Performance Computing (e.g., DOE)</c:v>
                </c:pt>
              </c:strCache>
            </c:strRef>
          </c:cat>
          <c:val>
            <c:numRef>
              <c:f>Sheet1!$B$2:$B$5</c:f>
              <c:numCache>
                <c:formatCode>General</c:formatCode>
                <c:ptCount val="4"/>
                <c:pt idx="0">
                  <c:v>53.0</c:v>
                </c:pt>
                <c:pt idx="1">
                  <c:v>37.3</c:v>
                </c:pt>
                <c:pt idx="2">
                  <c:v>7.8</c:v>
                </c:pt>
                <c:pt idx="3">
                  <c:v>1.9</c:v>
                </c:pt>
              </c:numCache>
            </c:numRef>
          </c:val>
        </c:ser>
        <c:dLbls>
          <c:showLegendKey val="0"/>
          <c:showVal val="0"/>
          <c:showCatName val="0"/>
          <c:showSerName val="0"/>
          <c:showPercent val="0"/>
          <c:showBubbleSize val="0"/>
          <c:showLeaderLines val="0"/>
        </c:dLbls>
        <c:firstSliceAng val="0"/>
      </c:pieChart>
      <c:spPr>
        <a:ln>
          <a:noFill/>
        </a:ln>
      </c:spPr>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513" cy="345501"/>
          </a:xfrm>
          <a:prstGeom prst="rect">
            <a:avLst/>
          </a:prstGeom>
        </p:spPr>
        <p:txBody>
          <a:bodyPr vert="horz" lIns="91440" tIns="45720" rIns="91440" bIns="45720" rtlCol="0"/>
          <a:lstStyle>
            <a:lvl1pPr algn="l">
              <a:defRPr sz="1200"/>
            </a:lvl1pPr>
          </a:lstStyle>
          <a:p>
            <a:r>
              <a:rPr lang="en-US" smtClean="0"/>
              <a:t>INFORMS 2015</a:t>
            </a:r>
            <a:endParaRPr lang="en-US"/>
          </a:p>
        </p:txBody>
      </p:sp>
      <p:sp>
        <p:nvSpPr>
          <p:cNvPr id="3" name="Date Placeholder 2"/>
          <p:cNvSpPr>
            <a:spLocks noGrp="1"/>
          </p:cNvSpPr>
          <p:nvPr>
            <p:ph type="dt" sz="quarter" idx="1"/>
          </p:nvPr>
        </p:nvSpPr>
        <p:spPr>
          <a:xfrm>
            <a:off x="5264744" y="0"/>
            <a:ext cx="4029511" cy="345501"/>
          </a:xfrm>
          <a:prstGeom prst="rect">
            <a:avLst/>
          </a:prstGeom>
        </p:spPr>
        <p:txBody>
          <a:bodyPr vert="horz" lIns="91440" tIns="45720" rIns="91440" bIns="45720" rtlCol="0"/>
          <a:lstStyle>
            <a:lvl1pPr algn="r">
              <a:defRPr sz="1200"/>
            </a:lvl1pPr>
          </a:lstStyle>
          <a:p>
            <a:fld id="{872E2D7C-FD79-9C43-B725-8F2AC0731B32}" type="datetime1">
              <a:rPr lang="en-US" smtClean="0"/>
              <a:t>11/5/15</a:t>
            </a:fld>
            <a:endParaRPr lang="en-US"/>
          </a:p>
        </p:txBody>
      </p:sp>
      <p:sp>
        <p:nvSpPr>
          <p:cNvPr id="4" name="Footer Placeholder 3"/>
          <p:cNvSpPr>
            <a:spLocks noGrp="1"/>
          </p:cNvSpPr>
          <p:nvPr>
            <p:ph type="ftr" sz="quarter" idx="2"/>
          </p:nvPr>
        </p:nvSpPr>
        <p:spPr>
          <a:xfrm>
            <a:off x="0" y="6536312"/>
            <a:ext cx="4029513" cy="34550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4744" y="6536312"/>
            <a:ext cx="4029511" cy="345501"/>
          </a:xfrm>
          <a:prstGeom prst="rect">
            <a:avLst/>
          </a:prstGeom>
        </p:spPr>
        <p:txBody>
          <a:bodyPr vert="horz" lIns="91440" tIns="45720" rIns="91440" bIns="45720" rtlCol="0" anchor="b"/>
          <a:lstStyle>
            <a:lvl1pPr algn="r">
              <a:defRPr sz="1200"/>
            </a:lvl1pPr>
          </a:lstStyle>
          <a:p>
            <a:fld id="{5F767FA1-ECCC-4598-9CC4-7A804AE99AD1}" type="slidenum">
              <a:rPr lang="en-US" smtClean="0"/>
              <a:t>‹#›</a:t>
            </a:fld>
            <a:endParaRPr lang="en-US"/>
          </a:p>
        </p:txBody>
      </p:sp>
    </p:spTree>
    <p:extLst>
      <p:ext uri="{BB962C8B-B14F-4D97-AF65-F5344CB8AC3E}">
        <p14:creationId xmlns:p14="http://schemas.microsoft.com/office/powerpoint/2010/main" val="10700302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5285"/>
          </a:xfrm>
          <a:prstGeom prst="rect">
            <a:avLst/>
          </a:prstGeom>
        </p:spPr>
        <p:txBody>
          <a:bodyPr vert="horz" lIns="92446" tIns="46223" rIns="92446" bIns="46223" rtlCol="0"/>
          <a:lstStyle>
            <a:lvl1pPr algn="l">
              <a:defRPr sz="1200"/>
            </a:lvl1pPr>
          </a:lstStyle>
          <a:p>
            <a:r>
              <a:rPr lang="en-US" smtClean="0"/>
              <a:t>INFORMS 2015</a:t>
            </a:r>
            <a:endParaRPr lang="en-US"/>
          </a:p>
        </p:txBody>
      </p:sp>
      <p:sp>
        <p:nvSpPr>
          <p:cNvPr id="3" name="Date Placeholder 2"/>
          <p:cNvSpPr>
            <a:spLocks noGrp="1"/>
          </p:cNvSpPr>
          <p:nvPr>
            <p:ph type="dt" idx="1"/>
          </p:nvPr>
        </p:nvSpPr>
        <p:spPr>
          <a:xfrm>
            <a:off x="5265810" y="0"/>
            <a:ext cx="4028440" cy="345285"/>
          </a:xfrm>
          <a:prstGeom prst="rect">
            <a:avLst/>
          </a:prstGeom>
        </p:spPr>
        <p:txBody>
          <a:bodyPr vert="horz" lIns="92446" tIns="46223" rIns="92446" bIns="46223" rtlCol="0"/>
          <a:lstStyle>
            <a:lvl1pPr algn="r">
              <a:defRPr sz="1200"/>
            </a:lvl1pPr>
          </a:lstStyle>
          <a:p>
            <a:fld id="{B8C7BD57-A5B2-024F-A6CC-222C78DDAE76}" type="datetime1">
              <a:rPr lang="en-US" smtClean="0"/>
              <a:t>11/5/15</a:t>
            </a:fld>
            <a:endParaRPr lang="en-US"/>
          </a:p>
        </p:txBody>
      </p:sp>
      <p:sp>
        <p:nvSpPr>
          <p:cNvPr id="4" name="Slide Image Placeholder 3"/>
          <p:cNvSpPr>
            <a:spLocks noGrp="1" noRot="1" noChangeAspect="1"/>
          </p:cNvSpPr>
          <p:nvPr>
            <p:ph type="sldImg" idx="2"/>
          </p:nvPr>
        </p:nvSpPr>
        <p:spPr>
          <a:xfrm>
            <a:off x="2586038" y="860425"/>
            <a:ext cx="4127500" cy="2322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1" y="3311872"/>
            <a:ext cx="7437119" cy="270971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36529"/>
            <a:ext cx="4028440" cy="3452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36529"/>
            <a:ext cx="4028440" cy="345285"/>
          </a:xfrm>
          <a:prstGeom prst="rect">
            <a:avLst/>
          </a:prstGeom>
        </p:spPr>
        <p:txBody>
          <a:bodyPr vert="horz" lIns="92446" tIns="46223" rIns="92446" bIns="46223" rtlCol="0" anchor="b"/>
          <a:lstStyle>
            <a:lvl1pPr algn="r">
              <a:defRPr sz="1200"/>
            </a:lvl1pPr>
          </a:lstStyle>
          <a:p>
            <a:fld id="{C9C390F7-E384-44A8-84C7-75A4E0EFB84C}" type="slidenum">
              <a:rPr lang="en-US" smtClean="0"/>
              <a:t>‹#›</a:t>
            </a:fld>
            <a:endParaRPr lang="en-US"/>
          </a:p>
        </p:txBody>
      </p:sp>
    </p:spTree>
    <p:extLst>
      <p:ext uri="{BB962C8B-B14F-4D97-AF65-F5344CB8AC3E}">
        <p14:creationId xmlns:p14="http://schemas.microsoft.com/office/powerpoint/2010/main" val="372923119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dirty="0"/>
          </a:p>
          <a:p>
            <a:r>
              <a:rPr lang="en-US" dirty="0"/>
              <a:t>----- Meeting Notes (10/9/15 11:49) -----</a:t>
            </a:r>
          </a:p>
          <a:p>
            <a:r>
              <a:rPr lang="en-US" dirty="0"/>
              <a:t>thanks for the introduction, today I will be talking about </a:t>
            </a:r>
            <a:r>
              <a:rPr lang="en-US" dirty="0" smtClean="0"/>
              <a:t>how to do demand </a:t>
            </a:r>
            <a:r>
              <a:rPr lang="en-US" dirty="0"/>
              <a:t>response for multi-tenant data </a:t>
            </a:r>
            <a:r>
              <a:rPr lang="en-US" dirty="0" smtClean="0"/>
              <a:t>center efficiently,</a:t>
            </a:r>
            <a:r>
              <a:rPr lang="en-US" baseline="0" dirty="0" smtClean="0"/>
              <a:t> and how can we make it more environmentally friendly</a:t>
            </a:r>
            <a:endParaRPr lang="en-US" dirty="0"/>
          </a:p>
        </p:txBody>
      </p:sp>
      <p:sp>
        <p:nvSpPr>
          <p:cNvPr id="4" name="Slide Number Placeholder 3"/>
          <p:cNvSpPr>
            <a:spLocks noGrp="1"/>
          </p:cNvSpPr>
          <p:nvPr>
            <p:ph type="sldNum" sz="quarter" idx="10"/>
          </p:nvPr>
        </p:nvSpPr>
        <p:spPr/>
        <p:txBody>
          <a:bodyPr/>
          <a:lstStyle/>
          <a:p>
            <a:fld id="{DE69BEBD-B7C7-4D28-BC54-A2CD3A765DBD}" type="slidenum">
              <a:rPr lang="en-US"/>
              <a:t>1</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243170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a:p>
          <a:p>
            <a:r>
              <a:rPr lang="en-US"/>
              <a:t>----- Meeting Notes (10/9/15 12:56) -----</a:t>
            </a:r>
          </a:p>
          <a:p>
            <a:r>
              <a:rPr lang="en-US"/>
              <a:t>this function indicates that for a price p, tenant will be offering s reduction specified by this equation, more constraint the tenant is, b specified the inconvenience incurred by the tenant to reduce energy </a:t>
            </a:r>
          </a:p>
          <a:p>
            <a:r>
              <a:rPr lang="en-US"/>
              <a:t>----- Meeting Notes (10/16/15 14:19) -----</a:t>
            </a:r>
          </a:p>
          <a:p>
            <a:r>
              <a:rPr lang="en-US"/>
              <a:t>explain what is supply function </a:t>
            </a:r>
          </a:p>
          <a:p>
            <a:r>
              <a:rPr lang="en-US"/>
              <a:t>for each price how </a:t>
            </a:r>
          </a:p>
          <a:p>
            <a:endParaRPr lang="en-US"/>
          </a:p>
          <a:p>
            <a:r>
              <a:rPr lang="en-US"/>
              <a:t>bid reflects tenants unwillingness to reduce</a:t>
            </a:r>
          </a:p>
          <a:p>
            <a:endParaRPr lang="en-US"/>
          </a:p>
          <a:p>
            <a:r>
              <a:rPr lang="en-US"/>
              <a:t>the process is to get flexibility from the tenants through bidding </a:t>
            </a:r>
          </a:p>
        </p:txBody>
      </p:sp>
      <p:sp>
        <p:nvSpPr>
          <p:cNvPr id="4" name="Slide Number Placeholder 3"/>
          <p:cNvSpPr>
            <a:spLocks noGrp="1"/>
          </p:cNvSpPr>
          <p:nvPr>
            <p:ph type="sldNum" sz="quarter" idx="10"/>
          </p:nvPr>
        </p:nvSpPr>
        <p:spPr/>
        <p:txBody>
          <a:bodyPr/>
          <a:lstStyle/>
          <a:p>
            <a:fld id="{C9C390F7-E384-44A8-84C7-75A4E0EFB84C}" type="slidenum">
              <a:rPr lang="en-US" smtClean="0"/>
              <a:t>10</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300506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a:p>
          <a:p>
            <a:r>
              <a:rPr lang="en-US"/>
              <a:t>----- Meeting Notes (10/9/15 12:56) -----</a:t>
            </a:r>
          </a:p>
          <a:p>
            <a:r>
              <a:rPr lang="en-US"/>
              <a:t>this function indicates that for a price p, tenant will be offering s reduction specified by this equation, more constraint the tenant is, b specified the inconvenience incurred by the tenant to reduce energy </a:t>
            </a:r>
          </a:p>
          <a:p>
            <a:r>
              <a:rPr lang="en-US"/>
              <a:t>----- Meeting Notes (10/16/15 14:19) -----</a:t>
            </a:r>
          </a:p>
          <a:p>
            <a:r>
              <a:rPr lang="en-US"/>
              <a:t>explain what is supply function </a:t>
            </a:r>
          </a:p>
          <a:p>
            <a:r>
              <a:rPr lang="en-US"/>
              <a:t>for each price how </a:t>
            </a:r>
          </a:p>
          <a:p>
            <a:endParaRPr lang="en-US"/>
          </a:p>
          <a:p>
            <a:r>
              <a:rPr lang="en-US"/>
              <a:t>bid reflects tenants unwillingness to reduce</a:t>
            </a:r>
          </a:p>
          <a:p>
            <a:endParaRPr lang="en-US"/>
          </a:p>
          <a:p>
            <a:r>
              <a:rPr lang="en-US"/>
              <a:t>the process is to get flexibility from the tenants through bidding </a:t>
            </a:r>
          </a:p>
        </p:txBody>
      </p:sp>
      <p:sp>
        <p:nvSpPr>
          <p:cNvPr id="4" name="Slide Number Placeholder 3"/>
          <p:cNvSpPr>
            <a:spLocks noGrp="1"/>
          </p:cNvSpPr>
          <p:nvPr>
            <p:ph type="sldNum" sz="quarter" idx="10"/>
          </p:nvPr>
        </p:nvSpPr>
        <p:spPr/>
        <p:txBody>
          <a:bodyPr/>
          <a:lstStyle/>
          <a:p>
            <a:fld id="{C9C390F7-E384-44A8-84C7-75A4E0EFB84C}" type="slidenum">
              <a:rPr lang="en-US" smtClean="0"/>
              <a:t>11</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3005060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a:p>
          <a:p>
            <a:r>
              <a:rPr lang="en-US"/>
              <a:t>----- Meeting Notes (10/9/15 12:56) -----</a:t>
            </a:r>
          </a:p>
          <a:p>
            <a:r>
              <a:rPr lang="en-US"/>
              <a:t>this function indicates that for a price p, tenant will be offering s reduction specified by this equation, more constraint the tenant is, b specified the inconvenience incurred by the tenant to reduce energy </a:t>
            </a:r>
          </a:p>
          <a:p>
            <a:r>
              <a:rPr lang="en-US"/>
              <a:t>----- Meeting Notes (10/16/15 14:19) -----</a:t>
            </a:r>
          </a:p>
          <a:p>
            <a:r>
              <a:rPr lang="en-US"/>
              <a:t>explain what is supply function </a:t>
            </a:r>
          </a:p>
          <a:p>
            <a:r>
              <a:rPr lang="en-US"/>
              <a:t>for each price how </a:t>
            </a:r>
          </a:p>
          <a:p>
            <a:endParaRPr lang="en-US"/>
          </a:p>
          <a:p>
            <a:r>
              <a:rPr lang="en-US"/>
              <a:t>bid reflects tenants unwillingness to reduce</a:t>
            </a:r>
          </a:p>
          <a:p>
            <a:endParaRPr lang="en-US"/>
          </a:p>
          <a:p>
            <a:r>
              <a:rPr lang="en-US"/>
              <a:t>the process is to get flexibility from the tenants through bidding </a:t>
            </a:r>
          </a:p>
        </p:txBody>
      </p:sp>
      <p:sp>
        <p:nvSpPr>
          <p:cNvPr id="4" name="Slide Number Placeholder 3"/>
          <p:cNvSpPr>
            <a:spLocks noGrp="1"/>
          </p:cNvSpPr>
          <p:nvPr>
            <p:ph type="sldNum" sz="quarter" idx="10"/>
          </p:nvPr>
        </p:nvSpPr>
        <p:spPr/>
        <p:txBody>
          <a:bodyPr/>
          <a:lstStyle/>
          <a:p>
            <a:fld id="{C9C390F7-E384-44A8-84C7-75A4E0EFB84C}" type="slidenum">
              <a:rPr lang="en-US" smtClean="0"/>
              <a:t>12</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300506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a:p>
          <a:p>
            <a:r>
              <a:rPr lang="en-US"/>
              <a:t>----- Meeting Notes (10/9/15 12:56) -----</a:t>
            </a:r>
          </a:p>
          <a:p>
            <a:r>
              <a:rPr lang="en-US"/>
              <a:t>this function indicates that for a price p, tenant will be offering s reduction specified by this equation, more constraint the tenant is, b specified the inconvenience incurred by the tenant to reduce energy </a:t>
            </a:r>
          </a:p>
          <a:p>
            <a:r>
              <a:rPr lang="en-US"/>
              <a:t>----- Meeting Notes (10/16/15 14:19) -----</a:t>
            </a:r>
          </a:p>
          <a:p>
            <a:r>
              <a:rPr lang="en-US"/>
              <a:t>explain what is supply function </a:t>
            </a:r>
          </a:p>
          <a:p>
            <a:r>
              <a:rPr lang="en-US"/>
              <a:t>for each price how </a:t>
            </a:r>
          </a:p>
          <a:p>
            <a:endParaRPr lang="en-US"/>
          </a:p>
          <a:p>
            <a:r>
              <a:rPr lang="en-US"/>
              <a:t>bid reflects tenants unwillingness to reduce</a:t>
            </a:r>
          </a:p>
          <a:p>
            <a:endParaRPr lang="en-US"/>
          </a:p>
          <a:p>
            <a:r>
              <a:rPr lang="en-US"/>
              <a:t>the process is to get flexibility from the tenants through bidding </a:t>
            </a:r>
          </a:p>
        </p:txBody>
      </p:sp>
      <p:sp>
        <p:nvSpPr>
          <p:cNvPr id="4" name="Slide Number Placeholder 3"/>
          <p:cNvSpPr>
            <a:spLocks noGrp="1"/>
          </p:cNvSpPr>
          <p:nvPr>
            <p:ph type="sldNum" sz="quarter" idx="10"/>
          </p:nvPr>
        </p:nvSpPr>
        <p:spPr/>
        <p:txBody>
          <a:bodyPr/>
          <a:lstStyle/>
          <a:p>
            <a:fld id="{C9C390F7-E384-44A8-84C7-75A4E0EFB84C}" type="slidenum">
              <a:rPr lang="en-US" smtClean="0"/>
              <a:t>13</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300506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a:p>
          <a:p>
            <a:r>
              <a:rPr lang="en-US"/>
              <a:t>----- Meeting Notes (10/9/15 12:56) -----</a:t>
            </a:r>
          </a:p>
          <a:p>
            <a:r>
              <a:rPr lang="en-US"/>
              <a:t>this function indicates that for a price p, tenant will be offering s reduction specified by this equation, more constraint the tenant is, b specified the inconvenience incurred by the tenant to reduce energy </a:t>
            </a:r>
          </a:p>
          <a:p>
            <a:r>
              <a:rPr lang="en-US"/>
              <a:t>----- Meeting Notes (10/16/15 14:19) -----</a:t>
            </a:r>
          </a:p>
          <a:p>
            <a:r>
              <a:rPr lang="en-US"/>
              <a:t>explain what is supply function </a:t>
            </a:r>
          </a:p>
          <a:p>
            <a:r>
              <a:rPr lang="en-US"/>
              <a:t>for each price how </a:t>
            </a:r>
          </a:p>
          <a:p>
            <a:endParaRPr lang="en-US"/>
          </a:p>
          <a:p>
            <a:r>
              <a:rPr lang="en-US"/>
              <a:t>bid reflects tenants unwillingness to reduce</a:t>
            </a:r>
          </a:p>
          <a:p>
            <a:endParaRPr lang="en-US"/>
          </a:p>
          <a:p>
            <a:r>
              <a:rPr lang="en-US"/>
              <a:t>the process is to get flexibility from the tenants through bidding </a:t>
            </a:r>
          </a:p>
        </p:txBody>
      </p:sp>
      <p:sp>
        <p:nvSpPr>
          <p:cNvPr id="4" name="Slide Number Placeholder 3"/>
          <p:cNvSpPr>
            <a:spLocks noGrp="1"/>
          </p:cNvSpPr>
          <p:nvPr>
            <p:ph type="sldNum" sz="quarter" idx="10"/>
          </p:nvPr>
        </p:nvSpPr>
        <p:spPr/>
        <p:txBody>
          <a:bodyPr/>
          <a:lstStyle/>
          <a:p>
            <a:fld id="{C9C390F7-E384-44A8-84C7-75A4E0EFB84C}" type="slidenum">
              <a:rPr lang="en-US" smtClean="0"/>
              <a:t>14</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300506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a:p>
          <a:p>
            <a:r>
              <a:rPr lang="en-US"/>
              <a:t>----- Meeting Notes (10/9/15 12:56) -----</a:t>
            </a:r>
          </a:p>
          <a:p>
            <a:r>
              <a:rPr lang="en-US"/>
              <a:t>this function indicates that for a price p, tenant will be offering s reduction specified by this equation, more constraint the tenant is, b specified the inconvenience incurred by the tenant to reduce energy </a:t>
            </a:r>
          </a:p>
        </p:txBody>
      </p:sp>
      <p:sp>
        <p:nvSpPr>
          <p:cNvPr id="4" name="Slide Number Placeholder 3"/>
          <p:cNvSpPr>
            <a:spLocks noGrp="1"/>
          </p:cNvSpPr>
          <p:nvPr>
            <p:ph type="sldNum" sz="quarter" idx="10"/>
          </p:nvPr>
        </p:nvSpPr>
        <p:spPr/>
        <p:txBody>
          <a:bodyPr/>
          <a:lstStyle/>
          <a:p>
            <a:fld id="{C9C390F7-E384-44A8-84C7-75A4E0EFB84C}" type="slidenum">
              <a:rPr lang="en-US" smtClean="0"/>
              <a:t>17</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3005060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a:p>
          <a:p>
            <a:r>
              <a:rPr lang="en-US"/>
              <a:t>----- Meeting Notes (10/9/15 12:56) -----</a:t>
            </a:r>
          </a:p>
          <a:p>
            <a:r>
              <a:rPr lang="en-US"/>
              <a:t>explain setting where taking vs anticipating occurs</a:t>
            </a:r>
          </a:p>
        </p:txBody>
      </p:sp>
      <p:sp>
        <p:nvSpPr>
          <p:cNvPr id="4" name="Slide Number Placeholder 3"/>
          <p:cNvSpPr>
            <a:spLocks noGrp="1"/>
          </p:cNvSpPr>
          <p:nvPr>
            <p:ph type="sldNum" sz="quarter" idx="10"/>
          </p:nvPr>
        </p:nvSpPr>
        <p:spPr/>
        <p:txBody>
          <a:bodyPr/>
          <a:lstStyle/>
          <a:p>
            <a:fld id="{C9C390F7-E384-44A8-84C7-75A4E0EFB84C}" type="slidenum">
              <a:rPr lang="en-US" smtClean="0"/>
              <a:t>18</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4063478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a:p>
          <a:p>
            <a:r>
              <a:rPr lang="en-US"/>
              <a:t>----- Meeting Notes (10/9/15 12:56) -----</a:t>
            </a:r>
          </a:p>
          <a:p>
            <a:r>
              <a:rPr lang="en-US"/>
              <a:t>this function indicates that for a price p, tenant will be offering s reduction specified by this equation, more constraint the tenant is, b specified the inconvenience incurred by the tenant to reduce energy </a:t>
            </a:r>
          </a:p>
          <a:p>
            <a:r>
              <a:rPr lang="en-US"/>
              <a:t>----- Meeting Notes (10/15/15 12:54) -----</a:t>
            </a:r>
          </a:p>
          <a:p>
            <a:r>
              <a:rPr lang="en-US"/>
              <a:t>add the difference between price-taking and price-anticipating, spend more time explaining the figures</a:t>
            </a:r>
          </a:p>
          <a:p>
            <a:r>
              <a:rPr lang="en-US"/>
              <a:t>----- Meeting Notes (10/16/15 14:19) -----</a:t>
            </a:r>
          </a:p>
          <a:p>
            <a:r>
              <a:rPr lang="en-US"/>
              <a:t>talk about axis meanings</a:t>
            </a:r>
          </a:p>
        </p:txBody>
      </p:sp>
      <p:sp>
        <p:nvSpPr>
          <p:cNvPr id="4" name="Slide Number Placeholder 3"/>
          <p:cNvSpPr>
            <a:spLocks noGrp="1"/>
          </p:cNvSpPr>
          <p:nvPr>
            <p:ph type="sldNum" sz="quarter" idx="10"/>
          </p:nvPr>
        </p:nvSpPr>
        <p:spPr/>
        <p:txBody>
          <a:bodyPr/>
          <a:lstStyle/>
          <a:p>
            <a:fld id="{C9C390F7-E384-44A8-84C7-75A4E0EFB84C}" type="slidenum">
              <a:rPr lang="en-US" smtClean="0"/>
              <a:t>19</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3005060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a:p>
          <a:p>
            <a:r>
              <a:rPr lang="en-US"/>
              <a:t>----- Meeting Notes (10/9/15 12:56) -----</a:t>
            </a:r>
          </a:p>
          <a:p>
            <a:r>
              <a:rPr lang="en-US"/>
              <a:t>this function indicates that for a price p, tenant will be offering s reduction specified by this equation, more constraint the tenant is, b specified the inconvenience incurred by the tenant to reduce energy </a:t>
            </a:r>
          </a:p>
        </p:txBody>
      </p:sp>
      <p:sp>
        <p:nvSpPr>
          <p:cNvPr id="4" name="Slide Number Placeholder 3"/>
          <p:cNvSpPr>
            <a:spLocks noGrp="1"/>
          </p:cNvSpPr>
          <p:nvPr>
            <p:ph type="sldNum" sz="quarter" idx="10"/>
          </p:nvPr>
        </p:nvSpPr>
        <p:spPr/>
        <p:txBody>
          <a:bodyPr/>
          <a:lstStyle/>
          <a:p>
            <a:fld id="{C9C390F7-E384-44A8-84C7-75A4E0EFB84C}" type="slidenum">
              <a:rPr lang="en-US" smtClean="0"/>
              <a:t>20</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3005060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a:p>
          <a:p>
            <a:r>
              <a:rPr lang="en-US"/>
              <a:t>----- Meeting Notes (10/9/15 12:56) -----</a:t>
            </a:r>
          </a:p>
          <a:p>
            <a:r>
              <a:rPr lang="en-US"/>
              <a:t>this function indicates that for a price p, tenant will be offering s reduction specified by this equation, more constraint the tenant is, b specified the inconvenience incurred by the tenant to reduce energy </a:t>
            </a:r>
          </a:p>
          <a:p>
            <a:r>
              <a:rPr lang="en-US"/>
              <a:t>----- Meeting Notes (10/16/15 14:19) -----</a:t>
            </a:r>
          </a:p>
          <a:p>
            <a:r>
              <a:rPr lang="en-US"/>
              <a:t>move on more quickly to emphasize the first set of result </a:t>
            </a:r>
          </a:p>
        </p:txBody>
      </p:sp>
      <p:sp>
        <p:nvSpPr>
          <p:cNvPr id="4" name="Slide Number Placeholder 3"/>
          <p:cNvSpPr>
            <a:spLocks noGrp="1"/>
          </p:cNvSpPr>
          <p:nvPr>
            <p:ph type="sldNum" sz="quarter" idx="10"/>
          </p:nvPr>
        </p:nvSpPr>
        <p:spPr/>
        <p:txBody>
          <a:bodyPr/>
          <a:lstStyle/>
          <a:p>
            <a:fld id="{C9C390F7-E384-44A8-84C7-75A4E0EFB84C}" type="slidenum">
              <a:rPr lang="en-US" smtClean="0"/>
              <a:t>21</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300506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r>
              <a:rPr lang="en-US" dirty="0" smtClean="0"/>
              <a:t>Data center experience a large growth</a:t>
            </a:r>
            <a:r>
              <a:rPr lang="en-US" baseline="0" dirty="0" smtClean="0"/>
              <a:t> in demand and energy consumption in the recent year, when we look at this trend from an energy perspective, the typical story is that, data centers are energy hogs, and the power grid need to invest more in transmission lines and fast generation units in order to deal with the peak demand from data centers, as a result, the environmental impact of data centers is negative. However, we can also look at it from the other side and notice that, which DC load is large, they are also very flexible, and DC have automated control over their power consumption, we can utilize this flexibility and view them as a storage in the grid that can provide ancillary services: helping to reduce peak load and providing regulation in frequency. As a result, the power grid can actually benefit from the increasing presence of data centers and reduce the need to rely on generators. the key difference here is that whether we can make data centers participate in demand response program, which is program for balance power from the demand side.   </a:t>
            </a:r>
          </a:p>
          <a:p>
            <a:endParaRPr lang="en-US" baseline="0" dirty="0" smtClean="0"/>
          </a:p>
          <a:p>
            <a:r>
              <a:rPr lang="en-US" dirty="0" smtClean="0"/>
              <a:t>large</a:t>
            </a:r>
            <a:r>
              <a:rPr lang="en-US" baseline="0" dirty="0" smtClean="0"/>
              <a:t> load, flexible load, and power control is fully automated =&gt; good opportunity </a:t>
            </a:r>
            <a:endParaRPr lang="en-US" dirty="0"/>
          </a:p>
        </p:txBody>
      </p:sp>
      <p:sp>
        <p:nvSpPr>
          <p:cNvPr id="4" name="Slide Number Placeholder 3"/>
          <p:cNvSpPr>
            <a:spLocks noGrp="1"/>
          </p:cNvSpPr>
          <p:nvPr>
            <p:ph type="sldNum" sz="quarter" idx="10"/>
          </p:nvPr>
        </p:nvSpPr>
        <p:spPr/>
        <p:txBody>
          <a:bodyPr/>
          <a:lstStyle/>
          <a:p>
            <a:fld id="{C9C390F7-E384-44A8-84C7-75A4E0EFB84C}" type="slidenum">
              <a:rPr lang="en-US" smtClean="0"/>
              <a:t>2</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1071069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a:p>
          <a:p>
            <a:r>
              <a:rPr lang="en-US"/>
              <a:t>----- Meeting Notes (10/16/15 14:19) -----</a:t>
            </a:r>
          </a:p>
          <a:p>
            <a:r>
              <a:rPr lang="en-US"/>
              <a:t>change profit to cost</a:t>
            </a:r>
          </a:p>
        </p:txBody>
      </p:sp>
      <p:sp>
        <p:nvSpPr>
          <p:cNvPr id="4" name="Slide Number Placeholder 3"/>
          <p:cNvSpPr>
            <a:spLocks noGrp="1"/>
          </p:cNvSpPr>
          <p:nvPr>
            <p:ph type="sldNum" sz="quarter" idx="10"/>
          </p:nvPr>
        </p:nvSpPr>
        <p:spPr/>
        <p:txBody>
          <a:bodyPr/>
          <a:lstStyle/>
          <a:p>
            <a:fld id="{C9C390F7-E384-44A8-84C7-75A4E0EFB84C}" type="slidenum">
              <a:rPr lang="en-US" smtClean="0"/>
              <a:t>22</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2553893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r>
              <a:rPr lang="en-US" dirty="0" smtClean="0"/>
              <a:t>1.</a:t>
            </a:r>
            <a:r>
              <a:rPr lang="en-US" baseline="0" dirty="0" smtClean="0"/>
              <a:t> doing DCDR efficiently and in an environmentally </a:t>
            </a:r>
            <a:endParaRPr lang="en-US" dirty="0"/>
          </a:p>
        </p:txBody>
      </p:sp>
      <p:sp>
        <p:nvSpPr>
          <p:cNvPr id="4" name="Slide Number Placeholder 3"/>
          <p:cNvSpPr>
            <a:spLocks noGrp="1"/>
          </p:cNvSpPr>
          <p:nvPr>
            <p:ph type="sldNum" sz="quarter" idx="10"/>
          </p:nvPr>
        </p:nvSpPr>
        <p:spPr/>
        <p:txBody>
          <a:bodyPr/>
          <a:lstStyle/>
          <a:p>
            <a:fld id="{C9C390F7-E384-44A8-84C7-75A4E0EFB84C}" type="slidenum">
              <a:rPr lang="en-US" smtClean="0"/>
              <a:t>23</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646043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dirty="0"/>
          </a:p>
          <a:p>
            <a:r>
              <a:rPr lang="en-US" dirty="0"/>
              <a:t>----- Meeting Notes (10/16/15 13:52) -----</a:t>
            </a:r>
          </a:p>
          <a:p>
            <a:r>
              <a:rPr lang="en-US" dirty="0"/>
              <a:t>on the generation side, they can use large scale storage to deal with the (renewable), but really expensive ... </a:t>
            </a:r>
          </a:p>
        </p:txBody>
      </p:sp>
      <p:sp>
        <p:nvSpPr>
          <p:cNvPr id="4" name="Slide Number Placeholder 3"/>
          <p:cNvSpPr>
            <a:spLocks noGrp="1"/>
          </p:cNvSpPr>
          <p:nvPr>
            <p:ph type="sldNum" sz="quarter" idx="10"/>
          </p:nvPr>
        </p:nvSpPr>
        <p:spPr/>
        <p:txBody>
          <a:bodyPr/>
          <a:lstStyle/>
          <a:p>
            <a:fld id="{C9C390F7-E384-44A8-84C7-75A4E0EFB84C}" type="slidenum">
              <a:rPr lang="en-US" smtClean="0"/>
              <a:t>25</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2835444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a:p>
          <a:p>
            <a:r>
              <a:rPr lang="en-US"/>
              <a:t>----- Meeting Notes (10/16/15 13:52) -----</a:t>
            </a:r>
          </a:p>
          <a:p>
            <a:r>
              <a:rPr lang="en-US"/>
              <a:t>currently (DR) are distributed, using them alone is difficult to satisfy DR needs, </a:t>
            </a:r>
          </a:p>
          <a:p>
            <a:endParaRPr lang="en-US"/>
          </a:p>
          <a:p>
            <a:r>
              <a:rPr lang="en-US"/>
              <a:t>some suggestions: how to find DR resources? </a:t>
            </a:r>
          </a:p>
        </p:txBody>
      </p:sp>
      <p:sp>
        <p:nvSpPr>
          <p:cNvPr id="4" name="Slide Number Placeholder 3"/>
          <p:cNvSpPr>
            <a:spLocks noGrp="1"/>
          </p:cNvSpPr>
          <p:nvPr>
            <p:ph type="sldNum" sz="quarter" idx="10"/>
          </p:nvPr>
        </p:nvSpPr>
        <p:spPr/>
        <p:txBody>
          <a:bodyPr/>
          <a:lstStyle/>
          <a:p>
            <a:fld id="{C9C390F7-E384-44A8-84C7-75A4E0EFB84C}" type="slidenum">
              <a:rPr lang="en-US" smtClean="0"/>
              <a:t>26</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3019695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r>
              <a:rPr lang="en-US" dirty="0" smtClean="0"/>
              <a:t>they</a:t>
            </a:r>
            <a:r>
              <a:rPr lang="en-US" baseline="0" dirty="0" smtClean="0"/>
              <a:t> own the servers, pay subscription for </a:t>
            </a:r>
            <a:r>
              <a:rPr lang="en-US" baseline="0" dirty="0" err="1" smtClean="0"/>
              <a:t>electrcity</a:t>
            </a:r>
            <a:r>
              <a:rPr lang="en-US" baseline="0" dirty="0" smtClean="0"/>
              <a:t> and cooling</a:t>
            </a:r>
            <a:endParaRPr lang="en-US" dirty="0"/>
          </a:p>
        </p:txBody>
      </p:sp>
      <p:sp>
        <p:nvSpPr>
          <p:cNvPr id="4" name="Slide Number Placeholder 3"/>
          <p:cNvSpPr>
            <a:spLocks noGrp="1"/>
          </p:cNvSpPr>
          <p:nvPr>
            <p:ph type="sldNum" sz="quarter" idx="10"/>
          </p:nvPr>
        </p:nvSpPr>
        <p:spPr/>
        <p:txBody>
          <a:bodyPr/>
          <a:lstStyle/>
          <a:p>
            <a:fld id="{542C77BA-6BAA-4F99-A6B3-39AC2966256C}" type="slidenum">
              <a:rPr lang="en-US" smtClean="0"/>
              <a:t>27</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1597705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r>
              <a:rPr lang="en-US" dirty="0" smtClean="0"/>
              <a:t>we need to do better,</a:t>
            </a:r>
            <a:r>
              <a:rPr lang="en-US" baseline="0" dirty="0" smtClean="0"/>
              <a:t> it is not hard to see that this solution is suboptimal because it is not using the flexibility of workload to reduce server consumption energy </a:t>
            </a:r>
          </a:p>
          <a:p>
            <a:r>
              <a:rPr lang="en-US" baseline="0" dirty="0" smtClean="0"/>
              <a:t>----- Meeting Notes (10/16/15 14:19) -----</a:t>
            </a:r>
          </a:p>
          <a:p>
            <a:r>
              <a:rPr lang="en-US" baseline="0" dirty="0" smtClean="0"/>
              <a:t>talk about (change the graph) - currently the power system is incentive the customer to do demand response (we can do the similar thing), but this is a really challenging problem which Im going to show in a few slides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9C390F7-E384-44A8-84C7-75A4E0EFB84C}" type="slidenum">
              <a:rPr lang="en-US" smtClean="0"/>
              <a:t>28</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1158550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2C77BA-6BAA-4F99-A6B3-39AC2966256C}" type="slidenum">
              <a:rPr lang="en-US" smtClean="0"/>
              <a:t>32</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2924053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pPr marL="228600" indent="-228600">
              <a:buAutoNum type="arabicPeriod"/>
            </a:pPr>
            <a:r>
              <a:rPr lang="en-US" baseline="0" dirty="0" smtClean="0"/>
              <a:t>huge potential social benefit</a:t>
            </a:r>
          </a:p>
          <a:p>
            <a:pPr marL="228600" indent="-228600">
              <a:buAutoNum type="arabicPeriod"/>
            </a:pPr>
            <a:r>
              <a:rPr lang="en-US" baseline="0" dirty="0" smtClean="0"/>
              <a:t>mention that participation is rare, and when they do</a:t>
            </a:r>
          </a:p>
          <a:p>
            <a:pPr marL="228600" indent="-228600">
              <a:buAutoNum type="arabicPeriod"/>
            </a:pPr>
            <a:r>
              <a:rPr lang="en-US" baseline="0" dirty="0" smtClean="0"/>
              <a:t>increase efficiency – for multitenant case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542C77BA-6BAA-4F99-A6B3-39AC2966256C}" type="slidenum">
              <a:rPr lang="en-US" smtClean="0"/>
              <a:t>3</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1980632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r>
              <a:rPr lang="en-US" dirty="0" smtClean="0"/>
              <a:t>they</a:t>
            </a:r>
            <a:r>
              <a:rPr lang="en-US" baseline="0" dirty="0" smtClean="0"/>
              <a:t> own the servers, pay subscription for </a:t>
            </a:r>
            <a:r>
              <a:rPr lang="en-US" baseline="0" dirty="0" err="1" smtClean="0"/>
              <a:t>electrcity</a:t>
            </a:r>
            <a:r>
              <a:rPr lang="en-US" baseline="0" dirty="0" smtClean="0"/>
              <a:t> and cooling</a:t>
            </a:r>
            <a:endParaRPr lang="en-US" dirty="0"/>
          </a:p>
        </p:txBody>
      </p:sp>
      <p:sp>
        <p:nvSpPr>
          <p:cNvPr id="4" name="Slide Number Placeholder 3"/>
          <p:cNvSpPr>
            <a:spLocks noGrp="1"/>
          </p:cNvSpPr>
          <p:nvPr>
            <p:ph type="sldNum" sz="quarter" idx="10"/>
          </p:nvPr>
        </p:nvSpPr>
        <p:spPr/>
        <p:txBody>
          <a:bodyPr/>
          <a:lstStyle/>
          <a:p>
            <a:fld id="{542C77BA-6BAA-4F99-A6B3-39AC2966256C}" type="slidenum">
              <a:rPr lang="en-US" smtClean="0"/>
              <a:t>4</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159770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r>
              <a:rPr lang="en-US" dirty="0" smtClean="0"/>
              <a:t>they</a:t>
            </a:r>
            <a:r>
              <a:rPr lang="en-US" baseline="0" dirty="0" smtClean="0"/>
              <a:t> own the servers, pay subscription for </a:t>
            </a:r>
            <a:r>
              <a:rPr lang="en-US" baseline="0" dirty="0" err="1" smtClean="0"/>
              <a:t>electrcity</a:t>
            </a:r>
            <a:r>
              <a:rPr lang="en-US" baseline="0" dirty="0" smtClean="0"/>
              <a:t> and cooling</a:t>
            </a:r>
          </a:p>
          <a:p>
            <a:r>
              <a:rPr lang="en-US" baseline="0" dirty="0" smtClean="0"/>
              <a:t>----- Meeting Notes (10/16/15 14:19) -----</a:t>
            </a:r>
          </a:p>
          <a:p>
            <a:r>
              <a:rPr lang="en-US" baseline="0" dirty="0" smtClean="0"/>
              <a:t>color contrast of the pie chart</a:t>
            </a:r>
            <a:endParaRPr lang="en-US" dirty="0"/>
          </a:p>
        </p:txBody>
      </p:sp>
      <p:sp>
        <p:nvSpPr>
          <p:cNvPr id="4" name="Slide Number Placeholder 3"/>
          <p:cNvSpPr>
            <a:spLocks noGrp="1"/>
          </p:cNvSpPr>
          <p:nvPr>
            <p:ph type="sldNum" sz="quarter" idx="10"/>
          </p:nvPr>
        </p:nvSpPr>
        <p:spPr/>
        <p:txBody>
          <a:bodyPr/>
          <a:lstStyle/>
          <a:p>
            <a:fld id="{542C77BA-6BAA-4F99-A6B3-39AC2966256C}" type="slidenum">
              <a:rPr lang="en-US" smtClean="0"/>
              <a:t>5</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159770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r>
              <a:rPr lang="en-US" dirty="0" smtClean="0"/>
              <a:t>we want to target multi-tenant data center</a:t>
            </a:r>
            <a:r>
              <a:rPr lang="en-US" baseline="0" dirty="0" smtClean="0"/>
              <a:t>s because they are strategically located (why?)</a:t>
            </a:r>
            <a:endParaRPr lang="en-US" dirty="0"/>
          </a:p>
        </p:txBody>
      </p:sp>
      <p:sp>
        <p:nvSpPr>
          <p:cNvPr id="4" name="Header Placeholder 3"/>
          <p:cNvSpPr>
            <a:spLocks noGrp="1"/>
          </p:cNvSpPr>
          <p:nvPr>
            <p:ph type="hdr" sz="quarter" idx="10"/>
          </p:nvPr>
        </p:nvSpPr>
        <p:spPr/>
        <p:txBody>
          <a:bodyPr/>
          <a:lstStyle/>
          <a:p>
            <a:r>
              <a:rPr lang="en-US" smtClean="0"/>
              <a:t>INFORMS 2015</a:t>
            </a:r>
            <a:endParaRPr lang="en-US"/>
          </a:p>
        </p:txBody>
      </p:sp>
      <p:sp>
        <p:nvSpPr>
          <p:cNvPr id="5" name="Slide Number Placeholder 4"/>
          <p:cNvSpPr>
            <a:spLocks noGrp="1"/>
          </p:cNvSpPr>
          <p:nvPr>
            <p:ph type="sldNum" sz="quarter" idx="11"/>
          </p:nvPr>
        </p:nvSpPr>
        <p:spPr/>
        <p:txBody>
          <a:bodyPr/>
          <a:lstStyle/>
          <a:p>
            <a:fld id="{C9C390F7-E384-44A8-84C7-75A4E0EFB84C}" type="slidenum">
              <a:rPr lang="en-US" smtClean="0"/>
              <a:t>6</a:t>
            </a:fld>
            <a:endParaRPr lang="en-US"/>
          </a:p>
        </p:txBody>
      </p:sp>
    </p:spTree>
    <p:extLst>
      <p:ext uri="{BB962C8B-B14F-4D97-AF65-F5344CB8AC3E}">
        <p14:creationId xmlns:p14="http://schemas.microsoft.com/office/powerpoint/2010/main" val="39381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endParaRPr lang="en-US"/>
          </a:p>
          <a:p>
            <a:r>
              <a:rPr lang="en-US"/>
              <a:t>----- Meeting Notes (10/16/15 14:19) -----</a:t>
            </a:r>
          </a:p>
          <a:p>
            <a:r>
              <a:rPr lang="en-US"/>
              <a:t>flip 1 and 2, </a:t>
            </a:r>
          </a:p>
          <a:p>
            <a:r>
              <a:rPr lang="en-US"/>
              <a:t>first uncontrollable, even controllable, ...</a:t>
            </a:r>
          </a:p>
        </p:txBody>
      </p:sp>
      <p:sp>
        <p:nvSpPr>
          <p:cNvPr id="4" name="Slide Number Placeholder 3"/>
          <p:cNvSpPr>
            <a:spLocks noGrp="1"/>
          </p:cNvSpPr>
          <p:nvPr>
            <p:ph type="sldNum" sz="quarter" idx="10"/>
          </p:nvPr>
        </p:nvSpPr>
        <p:spPr/>
        <p:txBody>
          <a:bodyPr/>
          <a:lstStyle/>
          <a:p>
            <a:fld id="{C9C390F7-E384-44A8-84C7-75A4E0EFB84C}" type="slidenum">
              <a:rPr lang="en-US" smtClean="0"/>
              <a:t>7</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1510038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pPr marL="914400" lvl="2" indent="0">
              <a:buNone/>
            </a:pPr>
            <a:r>
              <a:rPr lang="en-US" dirty="0" smtClean="0"/>
              <a:t>Complex bidding process</a:t>
            </a:r>
          </a:p>
          <a:p>
            <a:pPr marL="914400" lvl="2" indent="0">
              <a:buNone/>
            </a:pPr>
            <a:r>
              <a:rPr lang="en-US" dirty="0" smtClean="0"/>
              <a:t>Differentiated price</a:t>
            </a:r>
          </a:p>
          <a:p>
            <a:pPr marL="914400" lvl="2" indent="0">
              <a:buNone/>
            </a:pPr>
            <a:r>
              <a:rPr lang="en-US" dirty="0" smtClean="0"/>
              <a:t>Expose private information</a:t>
            </a:r>
          </a:p>
          <a:p>
            <a:pPr marL="914400" lvl="2" indent="0">
              <a:buNone/>
            </a:pPr>
            <a:r>
              <a:rPr lang="en-US" dirty="0" smtClean="0"/>
              <a:t>Unbounded payment</a:t>
            </a:r>
          </a:p>
          <a:p>
            <a:pPr marL="457200" lvl="1" indent="0">
              <a:buNone/>
            </a:pPr>
            <a:r>
              <a:rPr lang="en-US" dirty="0" smtClean="0"/>
              <a:t> </a:t>
            </a:r>
          </a:p>
          <a:p>
            <a:endParaRPr lang="en-US" dirty="0"/>
          </a:p>
          <a:p>
            <a:r>
              <a:rPr lang="en-US" dirty="0"/>
              <a:t>----- Meeting Notes (10/15/15 12:54) -----</a:t>
            </a:r>
          </a:p>
          <a:p>
            <a:r>
              <a:rPr lang="en-US" dirty="0"/>
              <a:t>reorder 2 1 3 </a:t>
            </a:r>
          </a:p>
          <a:p>
            <a:r>
              <a:rPr lang="en-US" dirty="0"/>
              <a:t>list the problem of VCG</a:t>
            </a:r>
          </a:p>
          <a:p>
            <a:r>
              <a:rPr lang="en-US" dirty="0"/>
              <a:t>add by text difference </a:t>
            </a:r>
          </a:p>
          <a:p>
            <a:r>
              <a:rPr lang="en-US" dirty="0"/>
              <a:t>spend more time on this slide</a:t>
            </a:r>
          </a:p>
          <a:p>
            <a:r>
              <a:rPr lang="en-US" dirty="0"/>
              <a:t>----- Meeting Notes (10/16/15 14:19) -----</a:t>
            </a:r>
          </a:p>
          <a:p>
            <a:r>
              <a:rPr lang="en-US" dirty="0"/>
              <a:t>not emphasize privacy too much, talk about pricing</a:t>
            </a:r>
          </a:p>
        </p:txBody>
      </p:sp>
      <p:sp>
        <p:nvSpPr>
          <p:cNvPr id="4" name="Slide Number Placeholder 3"/>
          <p:cNvSpPr>
            <a:spLocks noGrp="1"/>
          </p:cNvSpPr>
          <p:nvPr>
            <p:ph type="sldNum" sz="quarter" idx="10"/>
          </p:nvPr>
        </p:nvSpPr>
        <p:spPr/>
        <p:txBody>
          <a:bodyPr/>
          <a:lstStyle/>
          <a:p>
            <a:fld id="{C9C390F7-E384-44A8-84C7-75A4E0EFB84C}" type="slidenum">
              <a:rPr lang="en-US" smtClean="0"/>
              <a:t>8</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65086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860425"/>
            <a:ext cx="4127500" cy="2322513"/>
          </a:xfrm>
        </p:spPr>
      </p:sp>
      <p:sp>
        <p:nvSpPr>
          <p:cNvPr id="3" name="Notes Placeholder 2"/>
          <p:cNvSpPr>
            <a:spLocks noGrp="1"/>
          </p:cNvSpPr>
          <p:nvPr>
            <p:ph type="body" idx="1"/>
          </p:nvPr>
        </p:nvSpPr>
        <p:spPr/>
        <p:txBody>
          <a:bodyPr/>
          <a:lstStyle/>
          <a:p>
            <a:pPr marL="914400" lvl="2" indent="0">
              <a:buNone/>
            </a:pPr>
            <a:r>
              <a:rPr lang="en-US" dirty="0" smtClean="0"/>
              <a:t>Complex bidding process</a:t>
            </a:r>
          </a:p>
          <a:p>
            <a:pPr marL="914400" lvl="2" indent="0">
              <a:buNone/>
            </a:pPr>
            <a:r>
              <a:rPr lang="en-US" dirty="0" smtClean="0"/>
              <a:t>Differentiated price</a:t>
            </a:r>
          </a:p>
          <a:p>
            <a:pPr marL="914400" lvl="2" indent="0">
              <a:buNone/>
            </a:pPr>
            <a:r>
              <a:rPr lang="en-US" dirty="0" smtClean="0"/>
              <a:t>Expose private information</a:t>
            </a:r>
          </a:p>
          <a:p>
            <a:pPr marL="914400" lvl="2" indent="0">
              <a:buNone/>
            </a:pPr>
            <a:r>
              <a:rPr lang="en-US" dirty="0" smtClean="0"/>
              <a:t>Unbounded payment</a:t>
            </a:r>
          </a:p>
          <a:p>
            <a:pPr marL="457200" lvl="1" indent="0">
              <a:buNone/>
            </a:pPr>
            <a:r>
              <a:rPr lang="en-US" dirty="0" smtClean="0"/>
              <a:t> </a:t>
            </a:r>
          </a:p>
          <a:p>
            <a:endParaRPr lang="en-US" dirty="0"/>
          </a:p>
          <a:p>
            <a:r>
              <a:rPr lang="en-US" dirty="0"/>
              <a:t>----- Meeting Notes (10/15/15 12:54) -----</a:t>
            </a:r>
          </a:p>
          <a:p>
            <a:r>
              <a:rPr lang="en-US" dirty="0"/>
              <a:t>reorder 2 1 3 </a:t>
            </a:r>
          </a:p>
          <a:p>
            <a:r>
              <a:rPr lang="en-US" dirty="0"/>
              <a:t>list the problem of VCG</a:t>
            </a:r>
          </a:p>
          <a:p>
            <a:r>
              <a:rPr lang="en-US" dirty="0"/>
              <a:t>add by text difference </a:t>
            </a:r>
          </a:p>
          <a:p>
            <a:r>
              <a:rPr lang="en-US" dirty="0"/>
              <a:t>spend more time on this slide</a:t>
            </a:r>
          </a:p>
          <a:p>
            <a:r>
              <a:rPr lang="en-US" dirty="0"/>
              <a:t>----- Meeting Notes (10/16/15 14:19) -----</a:t>
            </a:r>
          </a:p>
          <a:p>
            <a:r>
              <a:rPr lang="en-US" dirty="0"/>
              <a:t>not emphasize privacy too much, talk about pricing</a:t>
            </a:r>
          </a:p>
        </p:txBody>
      </p:sp>
      <p:sp>
        <p:nvSpPr>
          <p:cNvPr id="4" name="Slide Number Placeholder 3"/>
          <p:cNvSpPr>
            <a:spLocks noGrp="1"/>
          </p:cNvSpPr>
          <p:nvPr>
            <p:ph type="sldNum" sz="quarter" idx="10"/>
          </p:nvPr>
        </p:nvSpPr>
        <p:spPr/>
        <p:txBody>
          <a:bodyPr/>
          <a:lstStyle/>
          <a:p>
            <a:fld id="{C9C390F7-E384-44A8-84C7-75A4E0EFB84C}" type="slidenum">
              <a:rPr lang="en-US" smtClean="0"/>
              <a:t>9</a:t>
            </a:fld>
            <a:endParaRPr lang="en-US"/>
          </a:p>
        </p:txBody>
      </p:sp>
      <p:sp>
        <p:nvSpPr>
          <p:cNvPr id="5" name="Header Placeholder 4"/>
          <p:cNvSpPr>
            <a:spLocks noGrp="1"/>
          </p:cNvSpPr>
          <p:nvPr>
            <p:ph type="hdr" sz="quarter" idx="11"/>
          </p:nvPr>
        </p:nvSpPr>
        <p:spPr/>
        <p:txBody>
          <a:bodyPr/>
          <a:lstStyle/>
          <a:p>
            <a:r>
              <a:rPr lang="en-US" smtClean="0"/>
              <a:t>INFORMS 2015</a:t>
            </a:r>
            <a:endParaRPr lang="en-US"/>
          </a:p>
        </p:txBody>
      </p:sp>
    </p:spTree>
    <p:extLst>
      <p:ext uri="{BB962C8B-B14F-4D97-AF65-F5344CB8AC3E}">
        <p14:creationId xmlns:p14="http://schemas.microsoft.com/office/powerpoint/2010/main" val="65086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30"/>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C2CD44-7065-1E41-B21B-AB6D8CAC7D89}" type="datetime1">
              <a:rPr lang="en-US" smtClean="0"/>
              <a:t>11/5/15</a:t>
            </a:fld>
            <a:endParaRPr lang="en-US" dirty="0"/>
          </a:p>
        </p:txBody>
      </p:sp>
      <p:sp>
        <p:nvSpPr>
          <p:cNvPr id="5" name="Footer Placeholder 4"/>
          <p:cNvSpPr>
            <a:spLocks noGrp="1"/>
          </p:cNvSpPr>
          <p:nvPr>
            <p:ph type="ftr" sz="quarter" idx="11"/>
          </p:nvPr>
        </p:nvSpPr>
        <p:spPr/>
        <p:txBody>
          <a:bodyPr/>
          <a:lstStyle/>
          <a:p>
            <a:r>
              <a:rPr lang="en-US" smtClean="0"/>
              <a:t>INFORMS 2015</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531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B6E99-24AF-A843-BFAF-86475758CD87}" type="datetime1">
              <a:rPr lang="en-US" smtClean="0"/>
              <a:t>11/5/15</a:t>
            </a:fld>
            <a:endParaRPr lang="en-US" dirty="0"/>
          </a:p>
        </p:txBody>
      </p:sp>
      <p:sp>
        <p:nvSpPr>
          <p:cNvPr id="5" name="Footer Placeholder 4"/>
          <p:cNvSpPr>
            <a:spLocks noGrp="1"/>
          </p:cNvSpPr>
          <p:nvPr>
            <p:ph type="ftr" sz="quarter" idx="11"/>
          </p:nvPr>
        </p:nvSpPr>
        <p:spPr/>
        <p:txBody>
          <a:bodyPr/>
          <a:lstStyle/>
          <a:p>
            <a:r>
              <a:rPr lang="en-US" smtClean="0"/>
              <a:t>INFORMS 2015</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411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8"/>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6" y="273848"/>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ED79E-5189-5B4E-9AFB-70DAFA778056}" type="datetime1">
              <a:rPr lang="en-US" smtClean="0"/>
              <a:t>11/5/15</a:t>
            </a:fld>
            <a:endParaRPr lang="en-US" dirty="0"/>
          </a:p>
        </p:txBody>
      </p:sp>
      <p:sp>
        <p:nvSpPr>
          <p:cNvPr id="5" name="Footer Placeholder 4"/>
          <p:cNvSpPr>
            <a:spLocks noGrp="1"/>
          </p:cNvSpPr>
          <p:nvPr>
            <p:ph type="ftr" sz="quarter" idx="11"/>
          </p:nvPr>
        </p:nvSpPr>
        <p:spPr/>
        <p:txBody>
          <a:bodyPr/>
          <a:lstStyle/>
          <a:p>
            <a:r>
              <a:rPr lang="en-US" smtClean="0"/>
              <a:t>INFORMS 2015</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535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26019-C960-B74C-8E26-D7199D86D2CE}" type="datetime1">
              <a:rPr lang="en-US" smtClean="0"/>
              <a:t>11/5/15</a:t>
            </a:fld>
            <a:endParaRPr lang="en-US" dirty="0"/>
          </a:p>
        </p:txBody>
      </p:sp>
      <p:sp>
        <p:nvSpPr>
          <p:cNvPr id="5" name="Footer Placeholder 4"/>
          <p:cNvSpPr>
            <a:spLocks noGrp="1"/>
          </p:cNvSpPr>
          <p:nvPr>
            <p:ph type="ftr" sz="quarter" idx="11"/>
          </p:nvPr>
        </p:nvSpPr>
        <p:spPr/>
        <p:txBody>
          <a:bodyPr/>
          <a:lstStyle/>
          <a:p>
            <a:r>
              <a:rPr lang="en-US" smtClean="0"/>
              <a:t>INFORMS 2015</a:t>
            </a:r>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134850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9"/>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101"/>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D7F76-47D7-F348-B1CF-8C29A69F436A}" type="datetime1">
              <a:rPr lang="en-US" smtClean="0"/>
              <a:t>11/5/15</a:t>
            </a:fld>
            <a:endParaRPr lang="en-US" dirty="0"/>
          </a:p>
        </p:txBody>
      </p:sp>
      <p:sp>
        <p:nvSpPr>
          <p:cNvPr id="5" name="Footer Placeholder 4"/>
          <p:cNvSpPr>
            <a:spLocks noGrp="1"/>
          </p:cNvSpPr>
          <p:nvPr>
            <p:ph type="ftr" sz="quarter" idx="11"/>
          </p:nvPr>
        </p:nvSpPr>
        <p:spPr/>
        <p:txBody>
          <a:bodyPr/>
          <a:lstStyle/>
          <a:p>
            <a:r>
              <a:rPr lang="en-US" smtClean="0"/>
              <a:t>INFORMS 2015</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397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3A8039-3DBC-5343-AC57-8F880670BA83}" type="datetime1">
              <a:rPr lang="en-US" smtClean="0"/>
              <a:t>11/5/15</a:t>
            </a:fld>
            <a:endParaRPr lang="en-US" dirty="0"/>
          </a:p>
        </p:txBody>
      </p:sp>
      <p:sp>
        <p:nvSpPr>
          <p:cNvPr id="6" name="Footer Placeholder 5"/>
          <p:cNvSpPr>
            <a:spLocks noGrp="1"/>
          </p:cNvSpPr>
          <p:nvPr>
            <p:ph type="ftr" sz="quarter" idx="11"/>
          </p:nvPr>
        </p:nvSpPr>
        <p:spPr/>
        <p:txBody>
          <a:bodyPr/>
          <a:lstStyle/>
          <a:p>
            <a:r>
              <a:rPr lang="en-US" smtClean="0"/>
              <a:t>INFORMS 2015</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780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6"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6" y="1878807"/>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FD312-B55A-8B4F-B511-75ACF11DE6C9}" type="datetime1">
              <a:rPr lang="en-US" smtClean="0"/>
              <a:t>11/5/15</a:t>
            </a:fld>
            <a:endParaRPr lang="en-US" dirty="0"/>
          </a:p>
        </p:txBody>
      </p:sp>
      <p:sp>
        <p:nvSpPr>
          <p:cNvPr id="8" name="Footer Placeholder 7"/>
          <p:cNvSpPr>
            <a:spLocks noGrp="1"/>
          </p:cNvSpPr>
          <p:nvPr>
            <p:ph type="ftr" sz="quarter" idx="11"/>
          </p:nvPr>
        </p:nvSpPr>
        <p:spPr/>
        <p:txBody>
          <a:bodyPr/>
          <a:lstStyle/>
          <a:p>
            <a:r>
              <a:rPr lang="en-US" smtClean="0"/>
              <a:t>INFORMS 2015</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242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D26D1F-3B6B-5249-8ACD-49772CEE0473}" type="datetime1">
              <a:rPr lang="en-US" smtClean="0"/>
              <a:t>11/5/15</a:t>
            </a:fld>
            <a:endParaRPr lang="en-US" dirty="0"/>
          </a:p>
        </p:txBody>
      </p:sp>
      <p:sp>
        <p:nvSpPr>
          <p:cNvPr id="4" name="Footer Placeholder 3"/>
          <p:cNvSpPr>
            <a:spLocks noGrp="1"/>
          </p:cNvSpPr>
          <p:nvPr>
            <p:ph type="ftr" sz="quarter" idx="11"/>
          </p:nvPr>
        </p:nvSpPr>
        <p:spPr/>
        <p:txBody>
          <a:bodyPr/>
          <a:lstStyle/>
          <a:p>
            <a:r>
              <a:rPr lang="en-US" smtClean="0"/>
              <a:t>INFORMS 2015</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9750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CB3DF-4378-5B4B-B5D6-8A42627AF86F}" type="datetime1">
              <a:rPr lang="en-US" smtClean="0"/>
              <a:t>11/5/15</a:t>
            </a:fld>
            <a:endParaRPr lang="en-US" dirty="0"/>
          </a:p>
        </p:txBody>
      </p:sp>
      <p:sp>
        <p:nvSpPr>
          <p:cNvPr id="3" name="Footer Placeholder 2"/>
          <p:cNvSpPr>
            <a:spLocks noGrp="1"/>
          </p:cNvSpPr>
          <p:nvPr>
            <p:ph type="ftr" sz="quarter" idx="11"/>
          </p:nvPr>
        </p:nvSpPr>
        <p:spPr/>
        <p:txBody>
          <a:bodyPr/>
          <a:lstStyle/>
          <a:p>
            <a:r>
              <a:rPr lang="en-US" smtClean="0"/>
              <a:t>INFORMS 2015</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113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7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5E759-62BE-9D4D-A88A-DF9FE7237DD9}" type="datetime1">
              <a:rPr lang="en-US" smtClean="0"/>
              <a:t>11/5/15</a:t>
            </a:fld>
            <a:endParaRPr lang="en-US" dirty="0"/>
          </a:p>
        </p:txBody>
      </p:sp>
      <p:sp>
        <p:nvSpPr>
          <p:cNvPr id="6" name="Footer Placeholder 5"/>
          <p:cNvSpPr>
            <a:spLocks noGrp="1"/>
          </p:cNvSpPr>
          <p:nvPr>
            <p:ph type="ftr" sz="quarter" idx="11"/>
          </p:nvPr>
        </p:nvSpPr>
        <p:spPr/>
        <p:txBody>
          <a:bodyPr/>
          <a:lstStyle/>
          <a:p>
            <a:r>
              <a:rPr lang="en-US" smtClean="0"/>
              <a:t>INFORMS 2015</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661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74"/>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49963-C2CD-354D-91BD-714845E6EFCA}" type="datetime1">
              <a:rPr lang="en-US" smtClean="0"/>
              <a:t>11/5/15</a:t>
            </a:fld>
            <a:endParaRPr lang="en-US" dirty="0"/>
          </a:p>
        </p:txBody>
      </p:sp>
      <p:sp>
        <p:nvSpPr>
          <p:cNvPr id="6" name="Footer Placeholder 5"/>
          <p:cNvSpPr>
            <a:spLocks noGrp="1"/>
          </p:cNvSpPr>
          <p:nvPr>
            <p:ph type="ftr" sz="quarter" idx="11"/>
          </p:nvPr>
        </p:nvSpPr>
        <p:spPr/>
        <p:txBody>
          <a:bodyPr/>
          <a:lstStyle/>
          <a:p>
            <a:r>
              <a:rPr lang="en-US" smtClean="0"/>
              <a:t>INFORMS 2015</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90988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6"/>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9E18F740-5AE4-4E43-BC00-3107F1FF9F58}" type="datetime1">
              <a:rPr lang="en-US" smtClean="0"/>
              <a:t>11/5/15</a:t>
            </a:fld>
            <a:endParaRPr lang="en-US" dirty="0"/>
          </a:p>
        </p:txBody>
      </p:sp>
      <p:sp>
        <p:nvSpPr>
          <p:cNvPr id="5" name="Footer Placeholder 4"/>
          <p:cNvSpPr>
            <a:spLocks noGrp="1"/>
          </p:cNvSpPr>
          <p:nvPr>
            <p:ph type="ftr" sz="quarter" idx="3"/>
          </p:nvPr>
        </p:nvSpPr>
        <p:spPr>
          <a:xfrm>
            <a:off x="3028950" y="4767266"/>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smtClean="0"/>
              <a:t>INFORMS 2015</a:t>
            </a:r>
            <a:endParaRPr lang="en-US" dirty="0"/>
          </a:p>
        </p:txBody>
      </p:sp>
      <p:sp>
        <p:nvSpPr>
          <p:cNvPr id="6" name="Slide Number Placeholder 5"/>
          <p:cNvSpPr>
            <a:spLocks noGrp="1"/>
          </p:cNvSpPr>
          <p:nvPr>
            <p:ph type="sldNum" sz="quarter" idx="4"/>
          </p:nvPr>
        </p:nvSpPr>
        <p:spPr>
          <a:xfrm>
            <a:off x="6457950" y="4767266"/>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175037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wdp"/><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wdp"/><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1.jpeg"/><Relationship Id="rId6" Type="http://schemas.microsoft.com/office/2007/relationships/hdphoto" Target="../media/hdphoto1.wdp"/><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wdp"/><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wdp"/><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8.emf"/><Relationship Id="rId7"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wdp"/><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34.png"/><Relationship Id="rId6" Type="http://schemas.openxmlformats.org/officeDocument/2006/relationships/image" Target="../media/image35.jpg"/><Relationship Id="rId7" Type="http://schemas.openxmlformats.org/officeDocument/2006/relationships/image" Target="../media/image36.jpeg"/><Relationship Id="rId8" Type="http://schemas.openxmlformats.org/officeDocument/2006/relationships/image" Target="../media/image37.jpeg"/><Relationship Id="rId9" Type="http://schemas.microsoft.com/office/2007/relationships/hdphoto" Target="../media/hdphoto2.wdp"/><Relationship Id="rId10"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jpe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0.jpeg"/><Relationship Id="rId5" Type="http://schemas.openxmlformats.org/officeDocument/2006/relationships/image" Target="../media/image51.png"/><Relationship Id="rId6" Type="http://schemas.openxmlformats.org/officeDocument/2006/relationships/image" Target="../media/image57.png"/><Relationship Id="rId7"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725" y="841772"/>
            <a:ext cx="8606913" cy="1790700"/>
          </a:xfrm>
        </p:spPr>
        <p:txBody>
          <a:bodyPr>
            <a:noAutofit/>
          </a:bodyPr>
          <a:lstStyle/>
          <a:p>
            <a:r>
              <a:rPr lang="en-US" sz="2800" dirty="0" smtClean="0"/>
              <a:t>Greening multi-tenant data center demand response </a:t>
            </a:r>
            <a:br>
              <a:rPr lang="en-US" sz="2800" dirty="0" smtClean="0"/>
            </a:br>
            <a:r>
              <a:rPr lang="en-US" sz="2800" dirty="0" smtClean="0"/>
              <a:t>with parameterized supply function bidding</a:t>
            </a:r>
            <a:endParaRPr lang="en-US" sz="2800" dirty="0"/>
          </a:p>
        </p:txBody>
      </p:sp>
      <p:sp>
        <p:nvSpPr>
          <p:cNvPr id="3" name="Subtitle 2"/>
          <p:cNvSpPr>
            <a:spLocks noGrp="1"/>
          </p:cNvSpPr>
          <p:nvPr>
            <p:ph type="subTitle" idx="1"/>
          </p:nvPr>
        </p:nvSpPr>
        <p:spPr>
          <a:xfrm>
            <a:off x="526954" y="2701532"/>
            <a:ext cx="8188052" cy="766660"/>
          </a:xfrm>
        </p:spPr>
        <p:txBody>
          <a:bodyPr>
            <a:noAutofit/>
          </a:bodyPr>
          <a:lstStyle/>
          <a:p>
            <a:r>
              <a:rPr lang="en-US" sz="2400" dirty="0">
                <a:latin typeface="+mj-lt"/>
              </a:rPr>
              <a:t>Niangjun </a:t>
            </a:r>
            <a:r>
              <a:rPr lang="en-US" sz="2400" dirty="0" smtClean="0">
                <a:latin typeface="+mj-lt"/>
              </a:rPr>
              <a:t>Chen </a:t>
            </a:r>
          </a:p>
          <a:p>
            <a:r>
              <a:rPr lang="en-US" sz="2000" dirty="0" err="1" smtClean="0">
                <a:latin typeface="+mj-lt"/>
              </a:rPr>
              <a:t>Xiaoqi</a:t>
            </a:r>
            <a:r>
              <a:rPr lang="en-US" sz="2000" dirty="0" smtClean="0">
                <a:latin typeface="+mj-lt"/>
              </a:rPr>
              <a:t> </a:t>
            </a:r>
            <a:r>
              <a:rPr lang="en-US" sz="2000" dirty="0" err="1" smtClean="0">
                <a:latin typeface="+mj-lt"/>
              </a:rPr>
              <a:t>Ren</a:t>
            </a:r>
            <a:r>
              <a:rPr lang="en-US" sz="2000" dirty="0" smtClean="0">
                <a:latin typeface="+mj-lt"/>
              </a:rPr>
              <a:t>, </a:t>
            </a:r>
            <a:r>
              <a:rPr lang="en-US" sz="2000" dirty="0" err="1" smtClean="0">
                <a:latin typeface="+mj-lt"/>
              </a:rPr>
              <a:t>Shaolei</a:t>
            </a:r>
            <a:r>
              <a:rPr lang="en-US" sz="2000" dirty="0" smtClean="0">
                <a:latin typeface="+mj-lt"/>
              </a:rPr>
              <a:t> </a:t>
            </a:r>
            <a:r>
              <a:rPr lang="en-US" sz="2000" dirty="0" err="1" smtClean="0">
                <a:latin typeface="+mj-lt"/>
              </a:rPr>
              <a:t>Ren</a:t>
            </a:r>
            <a:r>
              <a:rPr lang="en-US" sz="2000" dirty="0" smtClean="0">
                <a:latin typeface="+mj-lt"/>
              </a:rPr>
              <a:t>, and Adam </a:t>
            </a:r>
            <a:r>
              <a:rPr lang="en-US" sz="2000" dirty="0" err="1" smtClean="0">
                <a:latin typeface="+mj-lt"/>
              </a:rPr>
              <a:t>Wierman</a:t>
            </a:r>
            <a:endParaRPr lang="en-US" sz="2000" dirty="0" smtClean="0">
              <a:latin typeface="+mj-lt"/>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t>1</a:t>
            </a:fld>
            <a:endParaRPr lang="en-US" dirty="0"/>
          </a:p>
        </p:txBody>
      </p:sp>
      <p:pic>
        <p:nvPicPr>
          <p:cNvPr id="1026" name="Picture 2" descr="https://encrypted-tbn3.gstatic.com/images?q=tbn:ANd9GcRs4KTU8d1MNiuoNdJ9glH-q8QM7tg2mU-s0IZ8xi8lvKS4_PYU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96" y="3468189"/>
            <a:ext cx="1421606" cy="14216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203962" y="3459042"/>
            <a:ext cx="1413610" cy="1421925"/>
          </a:xfrm>
          <a:prstGeom prst="rect">
            <a:avLst/>
          </a:prstGeom>
        </p:spPr>
      </p:pic>
      <p:sp>
        <p:nvSpPr>
          <p:cNvPr id="7" name="Date Placeholder 6"/>
          <p:cNvSpPr>
            <a:spLocks noGrp="1"/>
          </p:cNvSpPr>
          <p:nvPr>
            <p:ph type="dt" sz="half" idx="10"/>
          </p:nvPr>
        </p:nvSpPr>
        <p:spPr/>
        <p:txBody>
          <a:bodyPr/>
          <a:lstStyle/>
          <a:p>
            <a:fld id="{A4D035E0-4862-344B-94F1-040F54597234}" type="datetime1">
              <a:rPr lang="en-US" smtClean="0"/>
              <a:t>11/5/15</a:t>
            </a:fld>
            <a:endParaRPr lang="en-US" dirty="0"/>
          </a:p>
        </p:txBody>
      </p:sp>
    </p:spTree>
    <p:extLst>
      <p:ext uri="{BB962C8B-B14F-4D97-AF65-F5344CB8AC3E}">
        <p14:creationId xmlns:p14="http://schemas.microsoft.com/office/powerpoint/2010/main" val="3009156608"/>
      </p:ext>
    </p:extLst>
  </p:cSld>
  <p:clrMapOvr>
    <a:masterClrMapping/>
  </p:clrMapOvr>
  <mc:AlternateContent xmlns:mc="http://schemas.openxmlformats.org/markup-compatibility/2006" xmlns:p14="http://schemas.microsoft.com/office/powerpoint/2010/main">
    <mc:Choice Requires="p14">
      <p:transition spd="slow" p14:dur="2000" advTm="11994"/>
    </mc:Choice>
    <mc:Fallback xmlns="">
      <p:transition xmlns:p14="http://schemas.microsoft.com/office/powerpoint/2010/main" spd="slow" advTm="11994"/>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a:t>
            </a:r>
            <a:r>
              <a:rPr lang="en-US" dirty="0" smtClean="0"/>
              <a:t> parameterized supply function mechanism</a:t>
            </a:r>
            <a:endParaRPr lang="en-US" dirty="0"/>
          </a:p>
        </p:txBody>
      </p:sp>
      <p:sp>
        <p:nvSpPr>
          <p:cNvPr id="4" name="Slide Number Placeholder 3"/>
          <p:cNvSpPr>
            <a:spLocks noGrp="1"/>
          </p:cNvSpPr>
          <p:nvPr>
            <p:ph type="sldNum" sz="quarter" idx="12"/>
          </p:nvPr>
        </p:nvSpPr>
        <p:spPr/>
        <p:txBody>
          <a:bodyPr/>
          <a:lstStyle/>
          <a:p>
            <a:fld id="{BEF2797F-2695-4387-B238-5AD92FE72A43}" type="slidenum">
              <a:rPr lang="en-US" smtClean="0"/>
              <a:t>10</a:t>
            </a:fld>
            <a:endParaRPr lang="en-US"/>
          </a:p>
        </p:txBody>
      </p:sp>
      <p:sp>
        <p:nvSpPr>
          <p:cNvPr id="21" name="TextBox 20"/>
          <p:cNvSpPr txBox="1"/>
          <p:nvPr/>
        </p:nvSpPr>
        <p:spPr>
          <a:xfrm>
            <a:off x="635464" y="3578557"/>
            <a:ext cx="7789334" cy="1454244"/>
          </a:xfrm>
          <a:prstGeom prst="rect">
            <a:avLst/>
          </a:prstGeom>
          <a:solidFill>
            <a:schemeClr val="bg1"/>
          </a:solidFill>
          <a:ln>
            <a:noFill/>
          </a:ln>
        </p:spPr>
        <p:txBody>
          <a:bodyPr wrap="square" lIns="68580" tIns="34290" rIns="68580" bIns="34290" rtlCol="0">
            <a:spAutoFit/>
          </a:bodyPr>
          <a:lstStyle/>
          <a:p>
            <a:pPr marL="257175" indent="-257175">
              <a:buFont typeface="+mj-lt"/>
              <a:buAutoNum type="arabicPeriod"/>
            </a:pPr>
            <a:r>
              <a:rPr lang="en-US" sz="1800" dirty="0"/>
              <a:t>Operator announces supply function </a:t>
            </a:r>
            <a:r>
              <a:rPr lang="en-US" sz="1800" b="1" i="1" dirty="0"/>
              <a:t>s(b, p) = </a:t>
            </a:r>
            <a:r>
              <a:rPr lang="en-US" sz="1800" b="1" i="1" dirty="0" err="1"/>
              <a:t>δ</a:t>
            </a:r>
            <a:r>
              <a:rPr lang="en-US" sz="1800" b="1" i="1" dirty="0"/>
              <a:t>-b/p</a:t>
            </a:r>
          </a:p>
          <a:p>
            <a:pPr marL="257175" indent="-257175">
              <a:buFont typeface="+mj-lt"/>
              <a:buAutoNum type="arabicPeriod"/>
            </a:pPr>
            <a:r>
              <a:rPr lang="en-US" sz="1800" dirty="0"/>
              <a:t>Tenant </a:t>
            </a:r>
            <a:r>
              <a:rPr lang="en-US" sz="1800" b="1" i="1" dirty="0" err="1"/>
              <a:t>i</a:t>
            </a:r>
            <a:r>
              <a:rPr lang="en-US" sz="1800" dirty="0"/>
              <a:t> submits bid </a:t>
            </a:r>
            <a:r>
              <a:rPr lang="en-US" sz="1800" b="1" i="1" dirty="0"/>
              <a:t>b</a:t>
            </a:r>
            <a:r>
              <a:rPr lang="en-US" sz="1800" b="1" i="1" baseline="-25000" dirty="0"/>
              <a:t>i</a:t>
            </a:r>
          </a:p>
          <a:p>
            <a:pPr marL="257175" indent="-257175">
              <a:buFont typeface="+mj-lt"/>
              <a:buAutoNum type="arabicPeriod"/>
            </a:pPr>
            <a:r>
              <a:rPr lang="en-US" sz="1800" dirty="0"/>
              <a:t>Operator sets market price </a:t>
            </a:r>
            <a:r>
              <a:rPr lang="en-US" sz="1800" b="1" i="1" dirty="0"/>
              <a:t>p</a:t>
            </a:r>
            <a:r>
              <a:rPr lang="en-US" sz="1800" dirty="0"/>
              <a:t> to minimize it own cost (payment to tenants plus diesel cost)</a:t>
            </a:r>
          </a:p>
          <a:p>
            <a:pPr marL="257175" indent="-257175">
              <a:buFont typeface="+mj-lt"/>
              <a:buAutoNum type="arabicPeriod"/>
            </a:pPr>
            <a:r>
              <a:rPr lang="en-US" sz="1800" dirty="0"/>
              <a:t>DR is exercised</a:t>
            </a:r>
          </a:p>
        </p:txBody>
      </p:sp>
      <p:grpSp>
        <p:nvGrpSpPr>
          <p:cNvPr id="30" name="Group 29"/>
          <p:cNvGrpSpPr/>
          <p:nvPr/>
        </p:nvGrpSpPr>
        <p:grpSpPr>
          <a:xfrm>
            <a:off x="1462186" y="1623055"/>
            <a:ext cx="5755763" cy="1839374"/>
            <a:chOff x="1462181" y="2035236"/>
            <a:chExt cx="5755762" cy="2452500"/>
          </a:xfrm>
        </p:grpSpPr>
        <p:sp>
          <p:nvSpPr>
            <p:cNvPr id="31" name="Rectangle 30"/>
            <p:cNvSpPr/>
            <p:nvPr/>
          </p:nvSpPr>
          <p:spPr>
            <a:xfrm>
              <a:off x="1462181" y="3828202"/>
              <a:ext cx="1287532" cy="595035"/>
            </a:xfrm>
            <a:prstGeom prst="rect">
              <a:avLst/>
            </a:prstGeom>
            <a:ln>
              <a:noFill/>
            </a:ln>
          </p:spPr>
          <p:txBody>
            <a:bodyPr wrap="none">
              <a:spAutoFit/>
            </a:bodyPr>
            <a:lstStyle/>
            <a:p>
              <a:r>
                <a:rPr lang="en-US" sz="2300" dirty="0"/>
                <a:t>Operator</a:t>
              </a:r>
            </a:p>
          </p:txBody>
        </p:sp>
        <p:sp>
          <p:nvSpPr>
            <p:cNvPr id="32" name="Rectangle 31"/>
            <p:cNvSpPr/>
            <p:nvPr/>
          </p:nvSpPr>
          <p:spPr>
            <a:xfrm>
              <a:off x="6077418" y="3892701"/>
              <a:ext cx="1140525" cy="595035"/>
            </a:xfrm>
            <a:prstGeom prst="rect">
              <a:avLst/>
            </a:prstGeom>
            <a:ln>
              <a:noFill/>
            </a:ln>
          </p:spPr>
          <p:txBody>
            <a:bodyPr wrap="none">
              <a:spAutoFit/>
            </a:bodyPr>
            <a:lstStyle/>
            <a:p>
              <a:r>
                <a:rPr lang="en-US" sz="2300" dirty="0"/>
                <a:t>Tenants</a:t>
              </a:r>
            </a:p>
          </p:txBody>
        </p:sp>
        <p:sp>
          <p:nvSpPr>
            <p:cNvPr id="33" name="Rectangle 32"/>
            <p:cNvSpPr/>
            <p:nvPr/>
          </p:nvSpPr>
          <p:spPr>
            <a:xfrm>
              <a:off x="3924445" y="2035236"/>
              <a:ext cx="905917" cy="595035"/>
            </a:xfrm>
            <a:prstGeom prst="rect">
              <a:avLst/>
            </a:prstGeom>
            <a:ln>
              <a:noFill/>
            </a:ln>
          </p:spPr>
          <p:txBody>
            <a:bodyPr wrap="none">
              <a:spAutoFit/>
            </a:bodyPr>
            <a:lstStyle/>
            <a:p>
              <a:r>
                <a:rPr lang="en-US" sz="2300" dirty="0"/>
                <a:t>Utility</a:t>
              </a:r>
            </a:p>
          </p:txBody>
        </p:sp>
      </p:grpSp>
      <p:grpSp>
        <p:nvGrpSpPr>
          <p:cNvPr id="12" name="Group 11"/>
          <p:cNvGrpSpPr/>
          <p:nvPr/>
        </p:nvGrpSpPr>
        <p:grpSpPr>
          <a:xfrm>
            <a:off x="2268380" y="952561"/>
            <a:ext cx="1616686" cy="1316928"/>
            <a:chOff x="2268380" y="952561"/>
            <a:chExt cx="1616686" cy="1316928"/>
          </a:xfrm>
        </p:grpSpPr>
        <p:sp>
          <p:nvSpPr>
            <p:cNvPr id="34" name="TextBox 33"/>
            <p:cNvSpPr txBox="1"/>
            <p:nvPr/>
          </p:nvSpPr>
          <p:spPr>
            <a:xfrm>
              <a:off x="2268380" y="952561"/>
              <a:ext cx="1383964" cy="346249"/>
            </a:xfrm>
            <a:prstGeom prst="rect">
              <a:avLst/>
            </a:prstGeom>
            <a:noFill/>
          </p:spPr>
          <p:txBody>
            <a:bodyPr wrap="none" lIns="68580" tIns="34290" rIns="68580" bIns="34290" rtlCol="0">
              <a:spAutoFit/>
            </a:bodyPr>
            <a:lstStyle/>
            <a:p>
              <a:r>
                <a:rPr lang="en-US" sz="1800" b="1" dirty="0">
                  <a:solidFill>
                    <a:srgbClr val="FF0000"/>
                  </a:solidFill>
                </a:rPr>
                <a:t>Cut energy</a:t>
              </a:r>
              <a:r>
                <a:rPr lang="en-US" sz="1500" dirty="0"/>
                <a:t> </a:t>
              </a:r>
              <a:r>
                <a:rPr lang="en-US" sz="1800" b="1" i="1" dirty="0" err="1"/>
                <a:t>δ</a:t>
              </a:r>
              <a:endParaRPr lang="en-US" sz="1500" b="1" i="1" dirty="0"/>
            </a:p>
          </p:txBody>
        </p:sp>
        <p:sp>
          <p:nvSpPr>
            <p:cNvPr id="36" name="Freeform 35"/>
            <p:cNvSpPr/>
            <p:nvPr/>
          </p:nvSpPr>
          <p:spPr>
            <a:xfrm>
              <a:off x="2378048" y="1370627"/>
              <a:ext cx="1507018" cy="898862"/>
            </a:xfrm>
            <a:custGeom>
              <a:avLst/>
              <a:gdLst>
                <a:gd name="connsiteX0" fmla="*/ 1921874 w 1921874"/>
                <a:gd name="connsiteY0" fmla="*/ 10767 h 1130440"/>
                <a:gd name="connsiteX1" fmla="*/ 301008 w 1921874"/>
                <a:gd name="connsiteY1" fmla="*/ 161171 h 1130440"/>
                <a:gd name="connsiteX2" fmla="*/ 229 w 1921874"/>
                <a:gd name="connsiteY2" fmla="*/ 1130440 h 1130440"/>
              </a:gdLst>
              <a:ahLst/>
              <a:cxnLst>
                <a:cxn ang="0">
                  <a:pos x="connsiteX0" y="connsiteY0"/>
                </a:cxn>
                <a:cxn ang="0">
                  <a:pos x="connsiteX1" y="connsiteY1"/>
                </a:cxn>
                <a:cxn ang="0">
                  <a:pos x="connsiteX2" y="connsiteY2"/>
                </a:cxn>
              </a:cxnLst>
              <a:rect l="l" t="t" r="r" b="b"/>
              <a:pathLst>
                <a:path w="1921874" h="1130440">
                  <a:moveTo>
                    <a:pt x="1921874" y="10767"/>
                  </a:moveTo>
                  <a:cubicBezTo>
                    <a:pt x="1271578" y="-7337"/>
                    <a:pt x="621282" y="-25441"/>
                    <a:pt x="301008" y="161171"/>
                  </a:cubicBezTo>
                  <a:cubicBezTo>
                    <a:pt x="-19266" y="347783"/>
                    <a:pt x="229" y="1130440"/>
                    <a:pt x="229" y="1130440"/>
                  </a:cubicBezTo>
                </a:path>
              </a:pathLst>
            </a:custGeom>
            <a:ln w="57150" cmpd="sng">
              <a:solidFill>
                <a:srgbClr val="70AD47"/>
              </a:solidFill>
              <a:headEnd type="none"/>
              <a:tailEnd type="triangle"/>
            </a:ln>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a:endParaRPr lang="en-US"/>
            </a:p>
          </p:txBody>
        </p:sp>
      </p:grpSp>
      <p:grpSp>
        <p:nvGrpSpPr>
          <p:cNvPr id="38" name="Group 37"/>
          <p:cNvGrpSpPr/>
          <p:nvPr/>
        </p:nvGrpSpPr>
        <p:grpSpPr>
          <a:xfrm>
            <a:off x="630760" y="1439271"/>
            <a:ext cx="1643869" cy="914478"/>
            <a:chOff x="841008" y="1919026"/>
            <a:chExt cx="2191824" cy="1219304"/>
          </a:xfrm>
        </p:grpSpPr>
        <p:sp>
          <p:nvSpPr>
            <p:cNvPr id="39" name="TextBox 38"/>
            <p:cNvSpPr txBox="1"/>
            <p:nvPr/>
          </p:nvSpPr>
          <p:spPr>
            <a:xfrm>
              <a:off x="841008" y="1919026"/>
              <a:ext cx="1998861" cy="861775"/>
            </a:xfrm>
            <a:prstGeom prst="rect">
              <a:avLst/>
            </a:prstGeom>
            <a:noFill/>
          </p:spPr>
          <p:txBody>
            <a:bodyPr wrap="none" rtlCol="0">
              <a:spAutoFit/>
            </a:bodyPr>
            <a:lstStyle/>
            <a:p>
              <a:r>
                <a:rPr lang="en-US" sz="1800" b="1" dirty="0">
                  <a:solidFill>
                    <a:srgbClr val="FF0000"/>
                  </a:solidFill>
                </a:rPr>
                <a:t>Diesel energy</a:t>
              </a:r>
              <a:r>
                <a:rPr lang="en-US" sz="1800" b="1" dirty="0"/>
                <a:t> </a:t>
              </a:r>
            </a:p>
            <a:p>
              <a:r>
                <a:rPr lang="en-US" sz="1800" b="1" i="1" dirty="0"/>
                <a:t>y = </a:t>
              </a:r>
              <a:r>
                <a:rPr lang="en-US" sz="1800" b="1" i="1" dirty="0" err="1"/>
                <a:t>δ</a:t>
              </a:r>
              <a:r>
                <a:rPr lang="en-US" sz="1800" b="1" i="1" dirty="0"/>
                <a:t> - </a:t>
              </a:r>
              <a:r>
                <a:rPr lang="en-US" sz="1800" b="1" i="1" dirty="0" err="1"/>
                <a:t>Σ</a:t>
              </a:r>
              <a:r>
                <a:rPr lang="en-US" sz="1800" b="1" i="1" baseline="-25000" dirty="0" err="1"/>
                <a:t>i</a:t>
              </a:r>
              <a:r>
                <a:rPr lang="en-US" sz="1800" b="1" i="1" dirty="0" err="1"/>
                <a:t>s</a:t>
              </a:r>
              <a:r>
                <a:rPr lang="en-US" sz="1800" b="1" i="1" baseline="-25000" dirty="0" err="1"/>
                <a:t>i</a:t>
              </a:r>
              <a:endParaRPr lang="en-US" sz="1800" b="1" i="1" baseline="-25000" dirty="0"/>
            </a:p>
          </p:txBody>
        </p:sp>
        <p:sp>
          <p:nvSpPr>
            <p:cNvPr id="40" name="Freeform 39"/>
            <p:cNvSpPr/>
            <p:nvPr/>
          </p:nvSpPr>
          <p:spPr>
            <a:xfrm rot="21270576">
              <a:off x="2222258" y="2476482"/>
              <a:ext cx="810574" cy="661848"/>
            </a:xfrm>
            <a:custGeom>
              <a:avLst/>
              <a:gdLst>
                <a:gd name="connsiteX0" fmla="*/ 551428 w 580161"/>
                <a:gd name="connsiteY0" fmla="*/ 654249 h 654249"/>
                <a:gd name="connsiteX1" fmla="*/ 518008 w 580161"/>
                <a:gd name="connsiteY1" fmla="*/ 86057 h 654249"/>
                <a:gd name="connsiteX2" fmla="*/ 0 w 580161"/>
                <a:gd name="connsiteY2" fmla="*/ 2499 h 654249"/>
              </a:gdLst>
              <a:ahLst/>
              <a:cxnLst>
                <a:cxn ang="0">
                  <a:pos x="connsiteX0" y="connsiteY0"/>
                </a:cxn>
                <a:cxn ang="0">
                  <a:pos x="connsiteX1" y="connsiteY1"/>
                </a:cxn>
                <a:cxn ang="0">
                  <a:pos x="connsiteX2" y="connsiteY2"/>
                </a:cxn>
              </a:cxnLst>
              <a:rect l="l" t="t" r="r" b="b"/>
              <a:pathLst>
                <a:path w="580161" h="654249">
                  <a:moveTo>
                    <a:pt x="551428" y="654249"/>
                  </a:moveTo>
                  <a:cubicBezTo>
                    <a:pt x="580670" y="424465"/>
                    <a:pt x="609913" y="194682"/>
                    <a:pt x="518008" y="86057"/>
                  </a:cubicBezTo>
                  <a:cubicBezTo>
                    <a:pt x="426103" y="-22568"/>
                    <a:pt x="0" y="2499"/>
                    <a:pt x="0" y="2499"/>
                  </a:cubicBezTo>
                </a:path>
              </a:pathLst>
            </a:custGeom>
            <a:ln w="57150" cmpd="sng">
              <a:solidFill>
                <a:schemeClr val="accent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6622418" y="1385046"/>
            <a:ext cx="2005556" cy="963308"/>
            <a:chOff x="6622417" y="1385045"/>
            <a:chExt cx="2005556" cy="963308"/>
          </a:xfrm>
        </p:grpSpPr>
        <p:sp>
          <p:nvSpPr>
            <p:cNvPr id="35" name="TextBox 34"/>
            <p:cNvSpPr txBox="1"/>
            <p:nvPr/>
          </p:nvSpPr>
          <p:spPr>
            <a:xfrm>
              <a:off x="7168599" y="1385045"/>
              <a:ext cx="1459374" cy="623248"/>
            </a:xfrm>
            <a:prstGeom prst="rect">
              <a:avLst/>
            </a:prstGeom>
            <a:noFill/>
          </p:spPr>
          <p:txBody>
            <a:bodyPr wrap="none" lIns="68580" tIns="34290" rIns="68580" bIns="34290" rtlCol="0">
              <a:spAutoFit/>
            </a:bodyPr>
            <a:lstStyle/>
            <a:p>
              <a:r>
                <a:rPr lang="en-US" sz="1800" b="1" dirty="0">
                  <a:solidFill>
                    <a:srgbClr val="FF0000"/>
                  </a:solidFill>
                </a:rPr>
                <a:t>Cut energy by</a:t>
              </a:r>
            </a:p>
            <a:p>
              <a:r>
                <a:rPr lang="en-US" sz="1800" b="1" dirty="0"/>
                <a:t> </a:t>
              </a:r>
              <a:r>
                <a:rPr lang="en-US" sz="1800" b="1" i="1" dirty="0" err="1"/>
                <a:t>s</a:t>
              </a:r>
              <a:r>
                <a:rPr lang="en-US" sz="1800" b="1" i="1" baseline="-25000" dirty="0" err="1"/>
                <a:t>i</a:t>
              </a:r>
              <a:r>
                <a:rPr lang="en-US" sz="1800" b="1" i="1" dirty="0"/>
                <a:t>=</a:t>
              </a:r>
              <a:r>
                <a:rPr lang="en-US" sz="1800" b="1" i="1" dirty="0" err="1"/>
                <a:t>δ</a:t>
              </a:r>
              <a:r>
                <a:rPr lang="en-US" sz="1800" b="1" i="1" dirty="0"/>
                <a:t>-b</a:t>
              </a:r>
              <a:r>
                <a:rPr lang="en-US" sz="1800" b="1" i="1" baseline="-25000" dirty="0"/>
                <a:t>i</a:t>
              </a:r>
              <a:r>
                <a:rPr lang="en-US" sz="1800" b="1" i="1" dirty="0"/>
                <a:t>/p</a:t>
              </a:r>
            </a:p>
          </p:txBody>
        </p:sp>
        <p:sp>
          <p:nvSpPr>
            <p:cNvPr id="41" name="Freeform 40"/>
            <p:cNvSpPr/>
            <p:nvPr/>
          </p:nvSpPr>
          <p:spPr>
            <a:xfrm rot="293460">
              <a:off x="6622417" y="1650601"/>
              <a:ext cx="552601" cy="697752"/>
            </a:xfrm>
            <a:custGeom>
              <a:avLst/>
              <a:gdLst>
                <a:gd name="connsiteX0" fmla="*/ 44440 w 762968"/>
                <a:gd name="connsiteY0" fmla="*/ 741204 h 741204"/>
                <a:gd name="connsiteX1" fmla="*/ 77860 w 762968"/>
                <a:gd name="connsiteY1" fmla="*/ 89454 h 741204"/>
                <a:gd name="connsiteX2" fmla="*/ 762968 w 762968"/>
                <a:gd name="connsiteY2" fmla="*/ 5896 h 741204"/>
              </a:gdLst>
              <a:ahLst/>
              <a:cxnLst>
                <a:cxn ang="0">
                  <a:pos x="connsiteX0" y="connsiteY0"/>
                </a:cxn>
                <a:cxn ang="0">
                  <a:pos x="connsiteX1" y="connsiteY1"/>
                </a:cxn>
                <a:cxn ang="0">
                  <a:pos x="connsiteX2" y="connsiteY2"/>
                </a:cxn>
              </a:cxnLst>
              <a:rect l="l" t="t" r="r" b="b"/>
              <a:pathLst>
                <a:path w="762968" h="741204">
                  <a:moveTo>
                    <a:pt x="44440" y="741204"/>
                  </a:moveTo>
                  <a:cubicBezTo>
                    <a:pt x="1272" y="476604"/>
                    <a:pt x="-41895" y="212005"/>
                    <a:pt x="77860" y="89454"/>
                  </a:cubicBezTo>
                  <a:cubicBezTo>
                    <a:pt x="197615" y="-33097"/>
                    <a:pt x="762968" y="5896"/>
                    <a:pt x="762968" y="5896"/>
                  </a:cubicBezTo>
                </a:path>
              </a:pathLst>
            </a:custGeom>
            <a:ln w="57150" cmpd="sng">
              <a:headEnd type="none"/>
              <a:tailEnd type="triangle"/>
            </a:ln>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a:endParaRPr lang="en-US"/>
            </a:p>
          </p:txBody>
        </p:sp>
      </p:grpSp>
      <p:grpSp>
        <p:nvGrpSpPr>
          <p:cNvPr id="42" name="Group 41"/>
          <p:cNvGrpSpPr/>
          <p:nvPr/>
        </p:nvGrpSpPr>
        <p:grpSpPr>
          <a:xfrm>
            <a:off x="2662060" y="2971954"/>
            <a:ext cx="3485739" cy="418776"/>
            <a:chOff x="4027098" y="4005042"/>
            <a:chExt cx="4160779" cy="690896"/>
          </a:xfrm>
        </p:grpSpPr>
        <p:sp>
          <p:nvSpPr>
            <p:cNvPr id="43" name="Rectangle 42"/>
            <p:cNvSpPr/>
            <p:nvPr/>
          </p:nvSpPr>
          <p:spPr>
            <a:xfrm>
              <a:off x="5679693" y="4005042"/>
              <a:ext cx="1027321" cy="685488"/>
            </a:xfrm>
            <a:prstGeom prst="rect">
              <a:avLst/>
            </a:prstGeom>
          </p:spPr>
          <p:txBody>
            <a:bodyPr wrap="square">
              <a:spAutoFit/>
            </a:bodyPr>
            <a:lstStyle/>
            <a:p>
              <a:r>
                <a:rPr lang="en-US" sz="1800" b="1" dirty="0">
                  <a:solidFill>
                    <a:srgbClr val="FF0000"/>
                  </a:solidFill>
                </a:rPr>
                <a:t>Price</a:t>
              </a:r>
              <a:r>
                <a:rPr lang="en-US" sz="2100" b="1" dirty="0">
                  <a:solidFill>
                    <a:srgbClr val="FF0000"/>
                  </a:solidFill>
                </a:rPr>
                <a:t> </a:t>
              </a:r>
              <a:r>
                <a:rPr lang="en-US" sz="1800" b="1" i="1" dirty="0" smtClean="0">
                  <a:solidFill>
                    <a:srgbClr val="000000"/>
                  </a:solidFill>
                </a:rPr>
                <a:t>p</a:t>
              </a:r>
              <a:endParaRPr lang="en-US" sz="2100" b="1" i="1" dirty="0">
                <a:solidFill>
                  <a:srgbClr val="000000"/>
                </a:solidFill>
              </a:endParaRPr>
            </a:p>
          </p:txBody>
        </p:sp>
        <p:sp>
          <p:nvSpPr>
            <p:cNvPr id="44" name="U-Turn Arrow 43"/>
            <p:cNvSpPr/>
            <p:nvPr/>
          </p:nvSpPr>
          <p:spPr>
            <a:xfrm rot="10800000" flipH="1">
              <a:off x="4027098" y="4161173"/>
              <a:ext cx="4160779" cy="534765"/>
            </a:xfrm>
            <a:prstGeom prst="uturnArrow">
              <a:avLst>
                <a:gd name="adj1" fmla="val 5853"/>
                <a:gd name="adj2" fmla="val 17554"/>
                <a:gd name="adj3" fmla="val 22872"/>
                <a:gd name="adj4" fmla="val 50000"/>
                <a:gd name="adj5" fmla="val 87766"/>
              </a:avLst>
            </a:prstGeom>
            <a:solidFill>
              <a:schemeClr val="accent6"/>
            </a:solidFill>
            <a:ln w="38100" cmpd="sng">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44"/>
          <p:cNvGrpSpPr/>
          <p:nvPr/>
        </p:nvGrpSpPr>
        <p:grpSpPr>
          <a:xfrm>
            <a:off x="2580727" y="2015521"/>
            <a:ext cx="3649419" cy="423122"/>
            <a:chOff x="3440963" y="2687349"/>
            <a:chExt cx="4865892" cy="564161"/>
          </a:xfrm>
        </p:grpSpPr>
        <p:sp>
          <p:nvSpPr>
            <p:cNvPr id="46" name="TextBox 45"/>
            <p:cNvSpPr txBox="1"/>
            <p:nvPr/>
          </p:nvSpPr>
          <p:spPr>
            <a:xfrm>
              <a:off x="5034435" y="2759068"/>
              <a:ext cx="1870597" cy="492442"/>
            </a:xfrm>
            <a:prstGeom prst="rect">
              <a:avLst/>
            </a:prstGeom>
            <a:noFill/>
          </p:spPr>
          <p:txBody>
            <a:bodyPr wrap="none" rtlCol="0">
              <a:spAutoFit/>
            </a:bodyPr>
            <a:lstStyle/>
            <a:p>
              <a:r>
                <a:rPr lang="en-US" sz="1800" b="1" dirty="0">
                  <a:solidFill>
                    <a:srgbClr val="FF0000"/>
                  </a:solidFill>
                </a:rPr>
                <a:t>Supply bid</a:t>
              </a:r>
              <a:r>
                <a:rPr lang="en-US" sz="1800" b="1" dirty="0"/>
                <a:t> </a:t>
              </a:r>
              <a:r>
                <a:rPr lang="en-US" sz="1800" b="1" i="1" dirty="0"/>
                <a:t>b</a:t>
              </a:r>
              <a:r>
                <a:rPr lang="en-US" sz="1800" b="1" i="1" baseline="-25000" dirty="0"/>
                <a:t>i</a:t>
              </a:r>
              <a:r>
                <a:rPr lang="en-US" dirty="0" smtClean="0"/>
                <a:t> </a:t>
              </a:r>
              <a:endParaRPr lang="en-US" dirty="0"/>
            </a:p>
          </p:txBody>
        </p:sp>
        <p:sp>
          <p:nvSpPr>
            <p:cNvPr id="47" name="U-Turn Arrow 46"/>
            <p:cNvSpPr/>
            <p:nvPr/>
          </p:nvSpPr>
          <p:spPr>
            <a:xfrm flipH="1">
              <a:off x="3440963" y="2687349"/>
              <a:ext cx="4865892" cy="446698"/>
            </a:xfrm>
            <a:prstGeom prst="uturnArrow">
              <a:avLst>
                <a:gd name="adj1" fmla="val 5853"/>
                <a:gd name="adj2" fmla="val 21587"/>
                <a:gd name="adj3" fmla="val 25126"/>
                <a:gd name="adj4" fmla="val 72622"/>
                <a:gd name="adj5" fmla="val 67269"/>
              </a:avLst>
            </a:prstGeom>
            <a:solidFill>
              <a:schemeClr val="accent6"/>
            </a:solidFill>
            <a:ln w="38100" cmpd="sng">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48" name="Picture 47"/>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Lst>
          </a:blip>
          <a:srcRect r="1619" b="18914"/>
          <a:stretch/>
        </p:blipFill>
        <p:spPr>
          <a:xfrm>
            <a:off x="6069735" y="2404582"/>
            <a:ext cx="821199" cy="661933"/>
          </a:xfrm>
          <a:prstGeom prst="rect">
            <a:avLst/>
          </a:prstGeom>
        </p:spPr>
      </p:pic>
      <p:pic>
        <p:nvPicPr>
          <p:cNvPr id="49" name="Picture 48"/>
          <p:cNvPicPr>
            <a:picLocks noChangeAspect="1"/>
          </p:cNvPicPr>
          <p:nvPr/>
        </p:nvPicPr>
        <p:blipFill>
          <a:blip r:embed="rId5"/>
          <a:stretch>
            <a:fillRect/>
          </a:stretch>
        </p:blipFill>
        <p:spPr>
          <a:xfrm>
            <a:off x="3959411" y="1026687"/>
            <a:ext cx="742643" cy="742643"/>
          </a:xfrm>
          <a:prstGeom prst="rect">
            <a:avLst/>
          </a:prstGeom>
        </p:spPr>
      </p:pic>
      <p:pic>
        <p:nvPicPr>
          <p:cNvPr id="50" name="Picture 49"/>
          <p:cNvPicPr>
            <a:picLocks noChangeAspect="1"/>
          </p:cNvPicPr>
          <p:nvPr/>
        </p:nvPicPr>
        <p:blipFill>
          <a:blip r:embed="rId6"/>
          <a:stretch>
            <a:fillRect/>
          </a:stretch>
        </p:blipFill>
        <p:spPr>
          <a:xfrm>
            <a:off x="2032674" y="2255424"/>
            <a:ext cx="824599" cy="824599"/>
          </a:xfrm>
          <a:prstGeom prst="rect">
            <a:avLst/>
          </a:prstGeom>
        </p:spPr>
      </p:pic>
      <p:sp>
        <p:nvSpPr>
          <p:cNvPr id="14" name="Date Placeholder 13"/>
          <p:cNvSpPr>
            <a:spLocks noGrp="1"/>
          </p:cNvSpPr>
          <p:nvPr>
            <p:ph type="dt" sz="half" idx="10"/>
          </p:nvPr>
        </p:nvSpPr>
        <p:spPr/>
        <p:txBody>
          <a:bodyPr/>
          <a:lstStyle/>
          <a:p>
            <a:fld id="{347FB88D-C105-6A45-B92C-B4C218E57865}" type="datetime1">
              <a:rPr lang="en-US" smtClean="0"/>
              <a:t>11/5/15</a:t>
            </a:fld>
            <a:endParaRPr lang="en-US" dirty="0"/>
          </a:p>
        </p:txBody>
      </p:sp>
    </p:spTree>
    <p:extLst>
      <p:ext uri="{BB962C8B-B14F-4D97-AF65-F5344CB8AC3E}">
        <p14:creationId xmlns:p14="http://schemas.microsoft.com/office/powerpoint/2010/main" val="3566638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parameterized supply function mechanism</a:t>
            </a:r>
            <a:endParaRPr lang="en-US" dirty="0"/>
          </a:p>
        </p:txBody>
      </p:sp>
      <p:sp>
        <p:nvSpPr>
          <p:cNvPr id="4" name="Slide Number Placeholder 3"/>
          <p:cNvSpPr>
            <a:spLocks noGrp="1"/>
          </p:cNvSpPr>
          <p:nvPr>
            <p:ph type="sldNum" sz="quarter" idx="12"/>
          </p:nvPr>
        </p:nvSpPr>
        <p:spPr/>
        <p:txBody>
          <a:bodyPr/>
          <a:lstStyle/>
          <a:p>
            <a:fld id="{BEF2797F-2695-4387-B238-5AD92FE72A43}" type="slidenum">
              <a:rPr lang="en-US" smtClean="0"/>
              <a:t>11</a:t>
            </a:fld>
            <a:endParaRPr lang="en-US"/>
          </a:p>
        </p:txBody>
      </p:sp>
      <p:sp>
        <p:nvSpPr>
          <p:cNvPr id="25" name="TextBox 24"/>
          <p:cNvSpPr txBox="1"/>
          <p:nvPr/>
        </p:nvSpPr>
        <p:spPr>
          <a:xfrm>
            <a:off x="635464" y="3578562"/>
            <a:ext cx="7789334" cy="900247"/>
          </a:xfrm>
          <a:prstGeom prst="rect">
            <a:avLst/>
          </a:prstGeom>
          <a:solidFill>
            <a:schemeClr val="bg1"/>
          </a:solidFill>
          <a:ln>
            <a:solidFill>
              <a:schemeClr val="bg1"/>
            </a:solidFill>
          </a:ln>
        </p:spPr>
        <p:txBody>
          <a:bodyPr wrap="square" lIns="68580" tIns="34290" rIns="68580" bIns="34290" rtlCol="0">
            <a:spAutoFit/>
          </a:bodyPr>
          <a:lstStyle/>
          <a:p>
            <a:r>
              <a:rPr lang="en-US" sz="1800" dirty="0" smtClean="0"/>
              <a:t>How does operator set </a:t>
            </a:r>
            <a:r>
              <a:rPr lang="en-US" sz="1800" b="1" i="1" dirty="0" smtClean="0"/>
              <a:t>p </a:t>
            </a:r>
            <a:r>
              <a:rPr lang="en-US" sz="1800" dirty="0" smtClean="0"/>
              <a:t>and</a:t>
            </a:r>
            <a:r>
              <a:rPr lang="en-US" sz="1800" b="1" i="1" dirty="0" smtClean="0"/>
              <a:t> y</a:t>
            </a:r>
            <a:r>
              <a:rPr lang="en-US" sz="1800" dirty="0" smtClean="0"/>
              <a:t>?</a:t>
            </a:r>
          </a:p>
          <a:p>
            <a:pPr marL="285750" indent="-285750">
              <a:buFont typeface="Lucida Grande"/>
              <a:buChar char="-"/>
            </a:pPr>
            <a:r>
              <a:rPr lang="en-US" sz="1800" dirty="0" err="1" smtClean="0"/>
              <a:t>min</a:t>
            </a:r>
            <a:r>
              <a:rPr lang="en-US" sz="1800" b="1" i="1" baseline="-25000" dirty="0" err="1" smtClean="0"/>
              <a:t>p,y</a:t>
            </a:r>
            <a:r>
              <a:rPr lang="en-US" sz="1800" dirty="0" smtClean="0"/>
              <a:t> </a:t>
            </a:r>
            <a:r>
              <a:rPr lang="en-US" sz="1800" b="1" i="1" dirty="0" smtClean="0"/>
              <a:t>p(</a:t>
            </a:r>
            <a:r>
              <a:rPr lang="en-US" sz="1800" b="1" i="1" dirty="0" err="1" smtClean="0"/>
              <a:t>δ</a:t>
            </a:r>
            <a:r>
              <a:rPr lang="en-US" sz="1800" b="1" i="1" dirty="0" smtClean="0"/>
              <a:t>-y) + αy  </a:t>
            </a:r>
            <a:r>
              <a:rPr lang="en-US" sz="1800" dirty="0" smtClean="0"/>
              <a:t>subject to </a:t>
            </a:r>
            <a:r>
              <a:rPr lang="en-US" sz="1800" dirty="0" err="1" smtClean="0"/>
              <a:t>Σ</a:t>
            </a:r>
            <a:r>
              <a:rPr lang="en-US" sz="1800" b="1" i="1" baseline="-25000" dirty="0" err="1" smtClean="0"/>
              <a:t>i</a:t>
            </a:r>
            <a:r>
              <a:rPr lang="en-US" sz="1800" b="1" i="1" dirty="0" smtClean="0"/>
              <a:t> (</a:t>
            </a:r>
            <a:r>
              <a:rPr lang="en-US" sz="1800" b="1" i="1" dirty="0" err="1" smtClean="0"/>
              <a:t>δ</a:t>
            </a:r>
            <a:r>
              <a:rPr lang="en-US" sz="1800" b="1" i="1" dirty="0" smtClean="0"/>
              <a:t>- b</a:t>
            </a:r>
            <a:r>
              <a:rPr lang="en-US" sz="1800" b="1" i="1" baseline="-25000" dirty="0" smtClean="0"/>
              <a:t>i</a:t>
            </a:r>
            <a:r>
              <a:rPr lang="en-US" sz="1800" b="1" i="1" dirty="0" smtClean="0"/>
              <a:t>/p)+y = </a:t>
            </a:r>
            <a:r>
              <a:rPr lang="en-US" sz="1800" b="1" i="1" dirty="0" err="1" smtClean="0"/>
              <a:t>δ</a:t>
            </a:r>
            <a:r>
              <a:rPr lang="en-US" sz="1800" b="1" i="1" dirty="0" smtClean="0"/>
              <a:t> </a:t>
            </a:r>
          </a:p>
          <a:p>
            <a:pPr marL="285750" indent="-285750">
              <a:buFont typeface="Lucida Grande"/>
              <a:buChar char="-"/>
            </a:pPr>
            <a:r>
              <a:rPr lang="en-US" sz="1800" dirty="0" smtClean="0"/>
              <a:t>equivalent to quadratic minimization problem, have closed form solution</a:t>
            </a:r>
            <a:endParaRPr lang="en-US" sz="1800" dirty="0"/>
          </a:p>
        </p:txBody>
      </p:sp>
      <p:sp>
        <p:nvSpPr>
          <p:cNvPr id="12" name="Date Placeholder 11"/>
          <p:cNvSpPr>
            <a:spLocks noGrp="1"/>
          </p:cNvSpPr>
          <p:nvPr>
            <p:ph type="dt" sz="half" idx="10"/>
          </p:nvPr>
        </p:nvSpPr>
        <p:spPr/>
        <p:txBody>
          <a:bodyPr/>
          <a:lstStyle/>
          <a:p>
            <a:fld id="{1B93E72D-ECA6-2D49-BC98-C0E9723BFCAE}" type="datetime1">
              <a:rPr lang="en-US" smtClean="0"/>
              <a:t>11/5/15</a:t>
            </a:fld>
            <a:endParaRPr lang="en-US" dirty="0"/>
          </a:p>
        </p:txBody>
      </p:sp>
      <p:grpSp>
        <p:nvGrpSpPr>
          <p:cNvPr id="26" name="Group 25"/>
          <p:cNvGrpSpPr/>
          <p:nvPr/>
        </p:nvGrpSpPr>
        <p:grpSpPr>
          <a:xfrm>
            <a:off x="1462186" y="1623055"/>
            <a:ext cx="5755763" cy="1839374"/>
            <a:chOff x="1462181" y="2035236"/>
            <a:chExt cx="5755762" cy="2452500"/>
          </a:xfrm>
        </p:grpSpPr>
        <p:sp>
          <p:nvSpPr>
            <p:cNvPr id="27" name="Rectangle 26"/>
            <p:cNvSpPr/>
            <p:nvPr/>
          </p:nvSpPr>
          <p:spPr>
            <a:xfrm>
              <a:off x="1462181" y="3828202"/>
              <a:ext cx="1287532" cy="595035"/>
            </a:xfrm>
            <a:prstGeom prst="rect">
              <a:avLst/>
            </a:prstGeom>
            <a:ln>
              <a:noFill/>
            </a:ln>
          </p:spPr>
          <p:txBody>
            <a:bodyPr wrap="none">
              <a:spAutoFit/>
            </a:bodyPr>
            <a:lstStyle/>
            <a:p>
              <a:r>
                <a:rPr lang="en-US" sz="2300" dirty="0"/>
                <a:t>Operator</a:t>
              </a:r>
            </a:p>
          </p:txBody>
        </p:sp>
        <p:sp>
          <p:nvSpPr>
            <p:cNvPr id="28" name="Rectangle 27"/>
            <p:cNvSpPr/>
            <p:nvPr/>
          </p:nvSpPr>
          <p:spPr>
            <a:xfrm>
              <a:off x="6077418" y="3892701"/>
              <a:ext cx="1140525" cy="595035"/>
            </a:xfrm>
            <a:prstGeom prst="rect">
              <a:avLst/>
            </a:prstGeom>
            <a:ln>
              <a:noFill/>
            </a:ln>
          </p:spPr>
          <p:txBody>
            <a:bodyPr wrap="none">
              <a:spAutoFit/>
            </a:bodyPr>
            <a:lstStyle/>
            <a:p>
              <a:r>
                <a:rPr lang="en-US" sz="2300" dirty="0"/>
                <a:t>Tenants</a:t>
              </a:r>
            </a:p>
          </p:txBody>
        </p:sp>
        <p:sp>
          <p:nvSpPr>
            <p:cNvPr id="29" name="Rectangle 28"/>
            <p:cNvSpPr/>
            <p:nvPr/>
          </p:nvSpPr>
          <p:spPr>
            <a:xfrm>
              <a:off x="3924445" y="2035236"/>
              <a:ext cx="905917" cy="595035"/>
            </a:xfrm>
            <a:prstGeom prst="rect">
              <a:avLst/>
            </a:prstGeom>
            <a:ln>
              <a:noFill/>
            </a:ln>
          </p:spPr>
          <p:txBody>
            <a:bodyPr wrap="none">
              <a:spAutoFit/>
            </a:bodyPr>
            <a:lstStyle/>
            <a:p>
              <a:r>
                <a:rPr lang="en-US" sz="2300" dirty="0"/>
                <a:t>Utility</a:t>
              </a:r>
            </a:p>
          </p:txBody>
        </p:sp>
      </p:grpSp>
      <p:grpSp>
        <p:nvGrpSpPr>
          <p:cNvPr id="37" name="Group 36"/>
          <p:cNvGrpSpPr/>
          <p:nvPr/>
        </p:nvGrpSpPr>
        <p:grpSpPr>
          <a:xfrm>
            <a:off x="2268380" y="952561"/>
            <a:ext cx="1616686" cy="1316928"/>
            <a:chOff x="2268380" y="952561"/>
            <a:chExt cx="1616686" cy="1316928"/>
          </a:xfrm>
        </p:grpSpPr>
        <p:sp>
          <p:nvSpPr>
            <p:cNvPr id="51" name="TextBox 50"/>
            <p:cNvSpPr txBox="1"/>
            <p:nvPr/>
          </p:nvSpPr>
          <p:spPr>
            <a:xfrm>
              <a:off x="2268380" y="952561"/>
              <a:ext cx="1383964" cy="346249"/>
            </a:xfrm>
            <a:prstGeom prst="rect">
              <a:avLst/>
            </a:prstGeom>
            <a:noFill/>
          </p:spPr>
          <p:txBody>
            <a:bodyPr wrap="none" lIns="68580" tIns="34290" rIns="68580" bIns="34290" rtlCol="0">
              <a:spAutoFit/>
            </a:bodyPr>
            <a:lstStyle/>
            <a:p>
              <a:r>
                <a:rPr lang="en-US" sz="1800" b="1" dirty="0">
                  <a:solidFill>
                    <a:srgbClr val="FF0000"/>
                  </a:solidFill>
                </a:rPr>
                <a:t>Cut energy</a:t>
              </a:r>
              <a:r>
                <a:rPr lang="en-US" sz="1500" dirty="0"/>
                <a:t> </a:t>
              </a:r>
              <a:r>
                <a:rPr lang="en-US" sz="1800" b="1" i="1" dirty="0" err="1"/>
                <a:t>δ</a:t>
              </a:r>
              <a:endParaRPr lang="en-US" sz="1500" b="1" i="1" dirty="0"/>
            </a:p>
          </p:txBody>
        </p:sp>
        <p:sp>
          <p:nvSpPr>
            <p:cNvPr id="52" name="Freeform 51"/>
            <p:cNvSpPr/>
            <p:nvPr/>
          </p:nvSpPr>
          <p:spPr>
            <a:xfrm>
              <a:off x="2378048" y="1370627"/>
              <a:ext cx="1507018" cy="898862"/>
            </a:xfrm>
            <a:custGeom>
              <a:avLst/>
              <a:gdLst>
                <a:gd name="connsiteX0" fmla="*/ 1921874 w 1921874"/>
                <a:gd name="connsiteY0" fmla="*/ 10767 h 1130440"/>
                <a:gd name="connsiteX1" fmla="*/ 301008 w 1921874"/>
                <a:gd name="connsiteY1" fmla="*/ 161171 h 1130440"/>
                <a:gd name="connsiteX2" fmla="*/ 229 w 1921874"/>
                <a:gd name="connsiteY2" fmla="*/ 1130440 h 1130440"/>
              </a:gdLst>
              <a:ahLst/>
              <a:cxnLst>
                <a:cxn ang="0">
                  <a:pos x="connsiteX0" y="connsiteY0"/>
                </a:cxn>
                <a:cxn ang="0">
                  <a:pos x="connsiteX1" y="connsiteY1"/>
                </a:cxn>
                <a:cxn ang="0">
                  <a:pos x="connsiteX2" y="connsiteY2"/>
                </a:cxn>
              </a:cxnLst>
              <a:rect l="l" t="t" r="r" b="b"/>
              <a:pathLst>
                <a:path w="1921874" h="1130440">
                  <a:moveTo>
                    <a:pt x="1921874" y="10767"/>
                  </a:moveTo>
                  <a:cubicBezTo>
                    <a:pt x="1271578" y="-7337"/>
                    <a:pt x="621282" y="-25441"/>
                    <a:pt x="301008" y="161171"/>
                  </a:cubicBezTo>
                  <a:cubicBezTo>
                    <a:pt x="-19266" y="347783"/>
                    <a:pt x="229" y="1130440"/>
                    <a:pt x="229" y="1130440"/>
                  </a:cubicBezTo>
                </a:path>
              </a:pathLst>
            </a:custGeom>
            <a:ln w="57150" cmpd="sng">
              <a:solidFill>
                <a:srgbClr val="70AD47"/>
              </a:solidFill>
              <a:headEnd type="none"/>
              <a:tailEnd type="triangle"/>
            </a:ln>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a:endParaRPr lang="en-US"/>
            </a:p>
          </p:txBody>
        </p:sp>
      </p:grpSp>
      <p:grpSp>
        <p:nvGrpSpPr>
          <p:cNvPr id="53" name="Group 52"/>
          <p:cNvGrpSpPr/>
          <p:nvPr/>
        </p:nvGrpSpPr>
        <p:grpSpPr>
          <a:xfrm>
            <a:off x="630760" y="1439271"/>
            <a:ext cx="1643869" cy="914478"/>
            <a:chOff x="841008" y="1919026"/>
            <a:chExt cx="2191824" cy="1219304"/>
          </a:xfrm>
        </p:grpSpPr>
        <p:sp>
          <p:nvSpPr>
            <p:cNvPr id="54" name="TextBox 53"/>
            <p:cNvSpPr txBox="1"/>
            <p:nvPr/>
          </p:nvSpPr>
          <p:spPr>
            <a:xfrm>
              <a:off x="841008" y="1919026"/>
              <a:ext cx="1998861" cy="861775"/>
            </a:xfrm>
            <a:prstGeom prst="rect">
              <a:avLst/>
            </a:prstGeom>
            <a:noFill/>
          </p:spPr>
          <p:txBody>
            <a:bodyPr wrap="none" rtlCol="0">
              <a:spAutoFit/>
            </a:bodyPr>
            <a:lstStyle/>
            <a:p>
              <a:r>
                <a:rPr lang="en-US" sz="1800" b="1" dirty="0">
                  <a:solidFill>
                    <a:srgbClr val="FF0000"/>
                  </a:solidFill>
                </a:rPr>
                <a:t>Diesel energy</a:t>
              </a:r>
              <a:r>
                <a:rPr lang="en-US" sz="1800" b="1" dirty="0"/>
                <a:t> </a:t>
              </a:r>
            </a:p>
            <a:p>
              <a:r>
                <a:rPr lang="en-US" sz="1800" b="1" i="1" dirty="0"/>
                <a:t>y = </a:t>
              </a:r>
              <a:r>
                <a:rPr lang="en-US" sz="1800" b="1" i="1" dirty="0" err="1"/>
                <a:t>δ</a:t>
              </a:r>
              <a:r>
                <a:rPr lang="en-US" sz="1800" b="1" i="1" dirty="0"/>
                <a:t> - </a:t>
              </a:r>
              <a:r>
                <a:rPr lang="en-US" sz="1800" b="1" i="1" dirty="0" err="1"/>
                <a:t>Σ</a:t>
              </a:r>
              <a:r>
                <a:rPr lang="en-US" sz="1800" b="1" i="1" baseline="-25000" dirty="0" err="1"/>
                <a:t>i</a:t>
              </a:r>
              <a:r>
                <a:rPr lang="en-US" sz="1800" b="1" i="1" dirty="0" err="1"/>
                <a:t>s</a:t>
              </a:r>
              <a:r>
                <a:rPr lang="en-US" sz="1800" b="1" i="1" baseline="-25000" dirty="0" err="1"/>
                <a:t>i</a:t>
              </a:r>
              <a:endParaRPr lang="en-US" sz="1800" b="1" i="1" baseline="-25000" dirty="0"/>
            </a:p>
          </p:txBody>
        </p:sp>
        <p:sp>
          <p:nvSpPr>
            <p:cNvPr id="55" name="Freeform 54"/>
            <p:cNvSpPr/>
            <p:nvPr/>
          </p:nvSpPr>
          <p:spPr>
            <a:xfrm rot="21270576">
              <a:off x="2222258" y="2476482"/>
              <a:ext cx="810574" cy="661848"/>
            </a:xfrm>
            <a:custGeom>
              <a:avLst/>
              <a:gdLst>
                <a:gd name="connsiteX0" fmla="*/ 551428 w 580161"/>
                <a:gd name="connsiteY0" fmla="*/ 654249 h 654249"/>
                <a:gd name="connsiteX1" fmla="*/ 518008 w 580161"/>
                <a:gd name="connsiteY1" fmla="*/ 86057 h 654249"/>
                <a:gd name="connsiteX2" fmla="*/ 0 w 580161"/>
                <a:gd name="connsiteY2" fmla="*/ 2499 h 654249"/>
              </a:gdLst>
              <a:ahLst/>
              <a:cxnLst>
                <a:cxn ang="0">
                  <a:pos x="connsiteX0" y="connsiteY0"/>
                </a:cxn>
                <a:cxn ang="0">
                  <a:pos x="connsiteX1" y="connsiteY1"/>
                </a:cxn>
                <a:cxn ang="0">
                  <a:pos x="connsiteX2" y="connsiteY2"/>
                </a:cxn>
              </a:cxnLst>
              <a:rect l="l" t="t" r="r" b="b"/>
              <a:pathLst>
                <a:path w="580161" h="654249">
                  <a:moveTo>
                    <a:pt x="551428" y="654249"/>
                  </a:moveTo>
                  <a:cubicBezTo>
                    <a:pt x="580670" y="424465"/>
                    <a:pt x="609913" y="194682"/>
                    <a:pt x="518008" y="86057"/>
                  </a:cubicBezTo>
                  <a:cubicBezTo>
                    <a:pt x="426103" y="-22568"/>
                    <a:pt x="0" y="2499"/>
                    <a:pt x="0" y="2499"/>
                  </a:cubicBezTo>
                </a:path>
              </a:pathLst>
            </a:custGeom>
            <a:ln w="57150" cmpd="sng">
              <a:solidFill>
                <a:schemeClr val="accent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6" name="Group 55"/>
          <p:cNvGrpSpPr/>
          <p:nvPr/>
        </p:nvGrpSpPr>
        <p:grpSpPr>
          <a:xfrm>
            <a:off x="6622418" y="1385046"/>
            <a:ext cx="2005556" cy="963308"/>
            <a:chOff x="6622417" y="1385045"/>
            <a:chExt cx="2005556" cy="963308"/>
          </a:xfrm>
        </p:grpSpPr>
        <p:sp>
          <p:nvSpPr>
            <p:cNvPr id="57" name="TextBox 56"/>
            <p:cNvSpPr txBox="1"/>
            <p:nvPr/>
          </p:nvSpPr>
          <p:spPr>
            <a:xfrm>
              <a:off x="7168599" y="1385045"/>
              <a:ext cx="1459374" cy="623248"/>
            </a:xfrm>
            <a:prstGeom prst="rect">
              <a:avLst/>
            </a:prstGeom>
            <a:noFill/>
          </p:spPr>
          <p:txBody>
            <a:bodyPr wrap="none" lIns="68580" tIns="34290" rIns="68580" bIns="34290" rtlCol="0">
              <a:spAutoFit/>
            </a:bodyPr>
            <a:lstStyle/>
            <a:p>
              <a:r>
                <a:rPr lang="en-US" sz="1800" b="1" dirty="0">
                  <a:solidFill>
                    <a:srgbClr val="FF0000"/>
                  </a:solidFill>
                </a:rPr>
                <a:t>Cut energy by</a:t>
              </a:r>
            </a:p>
            <a:p>
              <a:r>
                <a:rPr lang="en-US" sz="1800" b="1" dirty="0"/>
                <a:t> </a:t>
              </a:r>
              <a:r>
                <a:rPr lang="en-US" sz="1800" b="1" i="1" dirty="0" err="1"/>
                <a:t>s</a:t>
              </a:r>
              <a:r>
                <a:rPr lang="en-US" sz="1800" b="1" i="1" baseline="-25000" dirty="0" err="1"/>
                <a:t>i</a:t>
              </a:r>
              <a:r>
                <a:rPr lang="en-US" sz="1800" b="1" i="1" dirty="0"/>
                <a:t>=</a:t>
              </a:r>
              <a:r>
                <a:rPr lang="en-US" sz="1800" b="1" i="1" dirty="0" err="1"/>
                <a:t>δ</a:t>
              </a:r>
              <a:r>
                <a:rPr lang="en-US" sz="1800" b="1" i="1" dirty="0"/>
                <a:t>-b</a:t>
              </a:r>
              <a:r>
                <a:rPr lang="en-US" sz="1800" b="1" i="1" baseline="-25000" dirty="0"/>
                <a:t>i</a:t>
              </a:r>
              <a:r>
                <a:rPr lang="en-US" sz="1800" b="1" i="1" dirty="0"/>
                <a:t>/p</a:t>
              </a:r>
            </a:p>
          </p:txBody>
        </p:sp>
        <p:sp>
          <p:nvSpPr>
            <p:cNvPr id="58" name="Freeform 57"/>
            <p:cNvSpPr/>
            <p:nvPr/>
          </p:nvSpPr>
          <p:spPr>
            <a:xfrm rot="293460">
              <a:off x="6622417" y="1650601"/>
              <a:ext cx="552601" cy="697752"/>
            </a:xfrm>
            <a:custGeom>
              <a:avLst/>
              <a:gdLst>
                <a:gd name="connsiteX0" fmla="*/ 44440 w 762968"/>
                <a:gd name="connsiteY0" fmla="*/ 741204 h 741204"/>
                <a:gd name="connsiteX1" fmla="*/ 77860 w 762968"/>
                <a:gd name="connsiteY1" fmla="*/ 89454 h 741204"/>
                <a:gd name="connsiteX2" fmla="*/ 762968 w 762968"/>
                <a:gd name="connsiteY2" fmla="*/ 5896 h 741204"/>
              </a:gdLst>
              <a:ahLst/>
              <a:cxnLst>
                <a:cxn ang="0">
                  <a:pos x="connsiteX0" y="connsiteY0"/>
                </a:cxn>
                <a:cxn ang="0">
                  <a:pos x="connsiteX1" y="connsiteY1"/>
                </a:cxn>
                <a:cxn ang="0">
                  <a:pos x="connsiteX2" y="connsiteY2"/>
                </a:cxn>
              </a:cxnLst>
              <a:rect l="l" t="t" r="r" b="b"/>
              <a:pathLst>
                <a:path w="762968" h="741204">
                  <a:moveTo>
                    <a:pt x="44440" y="741204"/>
                  </a:moveTo>
                  <a:cubicBezTo>
                    <a:pt x="1272" y="476604"/>
                    <a:pt x="-41895" y="212005"/>
                    <a:pt x="77860" y="89454"/>
                  </a:cubicBezTo>
                  <a:cubicBezTo>
                    <a:pt x="197615" y="-33097"/>
                    <a:pt x="762968" y="5896"/>
                    <a:pt x="762968" y="5896"/>
                  </a:cubicBezTo>
                </a:path>
              </a:pathLst>
            </a:custGeom>
            <a:ln w="57150" cmpd="sng">
              <a:headEnd type="none"/>
              <a:tailEnd type="triangle"/>
            </a:ln>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a:endParaRPr lang="en-US"/>
            </a:p>
          </p:txBody>
        </p:sp>
      </p:grpSp>
      <p:grpSp>
        <p:nvGrpSpPr>
          <p:cNvPr id="59" name="Group 58"/>
          <p:cNvGrpSpPr/>
          <p:nvPr/>
        </p:nvGrpSpPr>
        <p:grpSpPr>
          <a:xfrm>
            <a:off x="2662060" y="2971954"/>
            <a:ext cx="3485739" cy="418776"/>
            <a:chOff x="4027098" y="4005042"/>
            <a:chExt cx="4160779" cy="690896"/>
          </a:xfrm>
        </p:grpSpPr>
        <p:sp>
          <p:nvSpPr>
            <p:cNvPr id="60" name="Rectangle 59"/>
            <p:cNvSpPr/>
            <p:nvPr/>
          </p:nvSpPr>
          <p:spPr>
            <a:xfrm>
              <a:off x="5679693" y="4005042"/>
              <a:ext cx="1027321" cy="685488"/>
            </a:xfrm>
            <a:prstGeom prst="rect">
              <a:avLst/>
            </a:prstGeom>
          </p:spPr>
          <p:txBody>
            <a:bodyPr wrap="square">
              <a:spAutoFit/>
            </a:bodyPr>
            <a:lstStyle/>
            <a:p>
              <a:r>
                <a:rPr lang="en-US" sz="1800" b="1" dirty="0">
                  <a:solidFill>
                    <a:srgbClr val="FF0000"/>
                  </a:solidFill>
                </a:rPr>
                <a:t>Price</a:t>
              </a:r>
              <a:r>
                <a:rPr lang="en-US" sz="2100" b="1" dirty="0">
                  <a:solidFill>
                    <a:srgbClr val="FF0000"/>
                  </a:solidFill>
                </a:rPr>
                <a:t> </a:t>
              </a:r>
              <a:r>
                <a:rPr lang="en-US" sz="1800" b="1" i="1" dirty="0" smtClean="0">
                  <a:solidFill>
                    <a:srgbClr val="000000"/>
                  </a:solidFill>
                </a:rPr>
                <a:t>p</a:t>
              </a:r>
              <a:endParaRPr lang="en-US" sz="2100" b="1" i="1" dirty="0">
                <a:solidFill>
                  <a:srgbClr val="000000"/>
                </a:solidFill>
              </a:endParaRPr>
            </a:p>
          </p:txBody>
        </p:sp>
        <p:sp>
          <p:nvSpPr>
            <p:cNvPr id="61" name="U-Turn Arrow 60"/>
            <p:cNvSpPr/>
            <p:nvPr/>
          </p:nvSpPr>
          <p:spPr>
            <a:xfrm rot="10800000" flipH="1">
              <a:off x="4027098" y="4161173"/>
              <a:ext cx="4160779" cy="534765"/>
            </a:xfrm>
            <a:prstGeom prst="uturnArrow">
              <a:avLst>
                <a:gd name="adj1" fmla="val 5853"/>
                <a:gd name="adj2" fmla="val 17554"/>
                <a:gd name="adj3" fmla="val 22872"/>
                <a:gd name="adj4" fmla="val 50000"/>
                <a:gd name="adj5" fmla="val 87766"/>
              </a:avLst>
            </a:prstGeom>
            <a:solidFill>
              <a:schemeClr val="accent6"/>
            </a:solidFill>
            <a:ln w="38100" cmpd="sng">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61"/>
          <p:cNvGrpSpPr/>
          <p:nvPr/>
        </p:nvGrpSpPr>
        <p:grpSpPr>
          <a:xfrm>
            <a:off x="2580727" y="2015521"/>
            <a:ext cx="3649419" cy="423122"/>
            <a:chOff x="3440963" y="2687349"/>
            <a:chExt cx="4865892" cy="564161"/>
          </a:xfrm>
        </p:grpSpPr>
        <p:sp>
          <p:nvSpPr>
            <p:cNvPr id="63" name="TextBox 62"/>
            <p:cNvSpPr txBox="1"/>
            <p:nvPr/>
          </p:nvSpPr>
          <p:spPr>
            <a:xfrm>
              <a:off x="5034435" y="2759068"/>
              <a:ext cx="1870597" cy="492442"/>
            </a:xfrm>
            <a:prstGeom prst="rect">
              <a:avLst/>
            </a:prstGeom>
            <a:noFill/>
          </p:spPr>
          <p:txBody>
            <a:bodyPr wrap="none" rtlCol="0">
              <a:spAutoFit/>
            </a:bodyPr>
            <a:lstStyle/>
            <a:p>
              <a:r>
                <a:rPr lang="en-US" sz="1800" b="1" dirty="0">
                  <a:solidFill>
                    <a:srgbClr val="FF0000"/>
                  </a:solidFill>
                </a:rPr>
                <a:t>Supply bid</a:t>
              </a:r>
              <a:r>
                <a:rPr lang="en-US" sz="1800" b="1" dirty="0"/>
                <a:t> </a:t>
              </a:r>
              <a:r>
                <a:rPr lang="en-US" sz="1800" b="1" i="1" dirty="0"/>
                <a:t>b</a:t>
              </a:r>
              <a:r>
                <a:rPr lang="en-US" sz="1800" b="1" i="1" baseline="-25000" dirty="0"/>
                <a:t>i</a:t>
              </a:r>
              <a:r>
                <a:rPr lang="en-US" dirty="0" smtClean="0"/>
                <a:t> </a:t>
              </a:r>
              <a:endParaRPr lang="en-US" dirty="0"/>
            </a:p>
          </p:txBody>
        </p:sp>
        <p:sp>
          <p:nvSpPr>
            <p:cNvPr id="64" name="U-Turn Arrow 63"/>
            <p:cNvSpPr/>
            <p:nvPr/>
          </p:nvSpPr>
          <p:spPr>
            <a:xfrm flipH="1">
              <a:off x="3440963" y="2687349"/>
              <a:ext cx="4865892" cy="446698"/>
            </a:xfrm>
            <a:prstGeom prst="uturnArrow">
              <a:avLst>
                <a:gd name="adj1" fmla="val 5853"/>
                <a:gd name="adj2" fmla="val 21587"/>
                <a:gd name="adj3" fmla="val 25126"/>
                <a:gd name="adj4" fmla="val 72622"/>
                <a:gd name="adj5" fmla="val 67269"/>
              </a:avLst>
            </a:prstGeom>
            <a:solidFill>
              <a:schemeClr val="accent6"/>
            </a:solidFill>
            <a:ln w="38100" cmpd="sng">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65" name="Picture 64"/>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Lst>
          </a:blip>
          <a:srcRect r="1619" b="18914"/>
          <a:stretch/>
        </p:blipFill>
        <p:spPr>
          <a:xfrm>
            <a:off x="6069735" y="2404582"/>
            <a:ext cx="821199" cy="661933"/>
          </a:xfrm>
          <a:prstGeom prst="rect">
            <a:avLst/>
          </a:prstGeom>
        </p:spPr>
      </p:pic>
      <p:pic>
        <p:nvPicPr>
          <p:cNvPr id="66" name="Picture 65"/>
          <p:cNvPicPr>
            <a:picLocks noChangeAspect="1"/>
          </p:cNvPicPr>
          <p:nvPr/>
        </p:nvPicPr>
        <p:blipFill>
          <a:blip r:embed="rId5"/>
          <a:stretch>
            <a:fillRect/>
          </a:stretch>
        </p:blipFill>
        <p:spPr>
          <a:xfrm>
            <a:off x="3959411" y="1026687"/>
            <a:ext cx="742643" cy="742643"/>
          </a:xfrm>
          <a:prstGeom prst="rect">
            <a:avLst/>
          </a:prstGeom>
        </p:spPr>
      </p:pic>
      <p:pic>
        <p:nvPicPr>
          <p:cNvPr id="67" name="Picture 66"/>
          <p:cNvPicPr>
            <a:picLocks noChangeAspect="1"/>
          </p:cNvPicPr>
          <p:nvPr/>
        </p:nvPicPr>
        <p:blipFill>
          <a:blip r:embed="rId6"/>
          <a:stretch>
            <a:fillRect/>
          </a:stretch>
        </p:blipFill>
        <p:spPr>
          <a:xfrm>
            <a:off x="2032674" y="2255424"/>
            <a:ext cx="824599" cy="824599"/>
          </a:xfrm>
          <a:prstGeom prst="rect">
            <a:avLst/>
          </a:prstGeom>
        </p:spPr>
      </p:pic>
    </p:spTree>
    <p:extLst>
      <p:ext uri="{BB962C8B-B14F-4D97-AF65-F5344CB8AC3E}">
        <p14:creationId xmlns:p14="http://schemas.microsoft.com/office/powerpoint/2010/main" val="3001730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parameterized supply function mechanism</a:t>
            </a:r>
            <a:endParaRPr lang="en-US" dirty="0"/>
          </a:p>
        </p:txBody>
      </p:sp>
      <p:sp>
        <p:nvSpPr>
          <p:cNvPr id="4" name="Slide Number Placeholder 3"/>
          <p:cNvSpPr>
            <a:spLocks noGrp="1"/>
          </p:cNvSpPr>
          <p:nvPr>
            <p:ph type="sldNum" sz="quarter" idx="12"/>
          </p:nvPr>
        </p:nvSpPr>
        <p:spPr/>
        <p:txBody>
          <a:bodyPr/>
          <a:lstStyle/>
          <a:p>
            <a:fld id="{BEF2797F-2695-4387-B238-5AD92FE72A43}" type="slidenum">
              <a:rPr lang="en-US" smtClean="0"/>
              <a:t>12</a:t>
            </a:fld>
            <a:endParaRPr lang="en-US"/>
          </a:p>
        </p:txBody>
      </p:sp>
      <p:sp>
        <p:nvSpPr>
          <p:cNvPr id="25" name="TextBox 24"/>
          <p:cNvSpPr txBox="1"/>
          <p:nvPr/>
        </p:nvSpPr>
        <p:spPr>
          <a:xfrm>
            <a:off x="635464" y="3578562"/>
            <a:ext cx="7789334" cy="900247"/>
          </a:xfrm>
          <a:prstGeom prst="rect">
            <a:avLst/>
          </a:prstGeom>
          <a:solidFill>
            <a:schemeClr val="bg1"/>
          </a:solidFill>
          <a:ln>
            <a:solidFill>
              <a:schemeClr val="bg1"/>
            </a:solidFill>
          </a:ln>
        </p:spPr>
        <p:txBody>
          <a:bodyPr wrap="square" lIns="68580" tIns="34290" rIns="68580" bIns="34290" rtlCol="0">
            <a:spAutoFit/>
          </a:bodyPr>
          <a:lstStyle/>
          <a:p>
            <a:r>
              <a:rPr lang="en-US" sz="1800" dirty="0" smtClean="0"/>
              <a:t>How does tenant </a:t>
            </a:r>
            <a:r>
              <a:rPr lang="en-US" sz="1800" b="1" i="1" dirty="0" err="1" smtClean="0"/>
              <a:t>i</a:t>
            </a:r>
            <a:r>
              <a:rPr lang="en-US" sz="1800" dirty="0" smtClean="0"/>
              <a:t> bid </a:t>
            </a:r>
            <a:r>
              <a:rPr lang="en-US" sz="1800" b="1" i="1" dirty="0" smtClean="0"/>
              <a:t>b</a:t>
            </a:r>
            <a:r>
              <a:rPr lang="en-US" sz="1800" b="1" i="1" baseline="-25000" dirty="0" smtClean="0"/>
              <a:t>i</a:t>
            </a:r>
            <a:r>
              <a:rPr lang="en-US" sz="1800" dirty="0" smtClean="0"/>
              <a:t>?</a:t>
            </a:r>
          </a:p>
          <a:p>
            <a:pPr marL="285750" indent="-285750">
              <a:buFont typeface="Lucida Grande"/>
              <a:buChar char="-"/>
            </a:pPr>
            <a:r>
              <a:rPr lang="en-US" sz="1800" b="1" dirty="0" smtClean="0">
                <a:solidFill>
                  <a:schemeClr val="accent1"/>
                </a:solidFill>
              </a:rPr>
              <a:t>price-taking</a:t>
            </a:r>
            <a:endParaRPr lang="en-US" sz="1800" b="1" i="1" dirty="0" smtClean="0"/>
          </a:p>
          <a:p>
            <a:pPr marL="285750" indent="-285750">
              <a:buFont typeface="Lucida Grande"/>
              <a:buChar char="-"/>
            </a:pPr>
            <a:r>
              <a:rPr lang="en-US" sz="1800" b="1" dirty="0" smtClean="0">
                <a:solidFill>
                  <a:schemeClr val="accent1"/>
                </a:solidFill>
              </a:rPr>
              <a:t>price-anticipating   </a:t>
            </a:r>
          </a:p>
        </p:txBody>
      </p:sp>
      <p:sp>
        <p:nvSpPr>
          <p:cNvPr id="12" name="Date Placeholder 11"/>
          <p:cNvSpPr>
            <a:spLocks noGrp="1"/>
          </p:cNvSpPr>
          <p:nvPr>
            <p:ph type="dt" sz="half" idx="10"/>
          </p:nvPr>
        </p:nvSpPr>
        <p:spPr/>
        <p:txBody>
          <a:bodyPr/>
          <a:lstStyle/>
          <a:p>
            <a:fld id="{1B93E72D-ECA6-2D49-BC98-C0E9723BFCAE}" type="datetime1">
              <a:rPr lang="en-US" smtClean="0"/>
              <a:t>11/5/15</a:t>
            </a:fld>
            <a:endParaRPr lang="en-US" dirty="0"/>
          </a:p>
        </p:txBody>
      </p:sp>
      <p:pic>
        <p:nvPicPr>
          <p:cNvPr id="26" name="Picture 2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146" y="3921027"/>
            <a:ext cx="3123047" cy="366915"/>
          </a:xfrm>
          <a:prstGeom prst="rect">
            <a:avLst/>
          </a:prstGeom>
        </p:spPr>
      </p:pic>
      <p:pic>
        <p:nvPicPr>
          <p:cNvPr id="27" name="Picture 2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2281" y="4226135"/>
            <a:ext cx="4044611" cy="358594"/>
          </a:xfrm>
          <a:prstGeom prst="rect">
            <a:avLst/>
          </a:prstGeom>
        </p:spPr>
      </p:pic>
      <p:grpSp>
        <p:nvGrpSpPr>
          <p:cNvPr id="28" name="Group 27"/>
          <p:cNvGrpSpPr/>
          <p:nvPr/>
        </p:nvGrpSpPr>
        <p:grpSpPr>
          <a:xfrm>
            <a:off x="1462186" y="1623055"/>
            <a:ext cx="5755763" cy="1839374"/>
            <a:chOff x="1462181" y="2035236"/>
            <a:chExt cx="5755762" cy="2452500"/>
          </a:xfrm>
        </p:grpSpPr>
        <p:sp>
          <p:nvSpPr>
            <p:cNvPr id="29" name="Rectangle 28"/>
            <p:cNvSpPr/>
            <p:nvPr/>
          </p:nvSpPr>
          <p:spPr>
            <a:xfrm>
              <a:off x="1462181" y="3828202"/>
              <a:ext cx="1287532" cy="595035"/>
            </a:xfrm>
            <a:prstGeom prst="rect">
              <a:avLst/>
            </a:prstGeom>
            <a:ln>
              <a:noFill/>
            </a:ln>
          </p:spPr>
          <p:txBody>
            <a:bodyPr wrap="none">
              <a:spAutoFit/>
            </a:bodyPr>
            <a:lstStyle/>
            <a:p>
              <a:r>
                <a:rPr lang="en-US" sz="2300" dirty="0"/>
                <a:t>Operator</a:t>
              </a:r>
            </a:p>
          </p:txBody>
        </p:sp>
        <p:sp>
          <p:nvSpPr>
            <p:cNvPr id="37" name="Rectangle 36"/>
            <p:cNvSpPr/>
            <p:nvPr/>
          </p:nvSpPr>
          <p:spPr>
            <a:xfrm>
              <a:off x="6077418" y="3892701"/>
              <a:ext cx="1140525" cy="595035"/>
            </a:xfrm>
            <a:prstGeom prst="rect">
              <a:avLst/>
            </a:prstGeom>
            <a:ln>
              <a:noFill/>
            </a:ln>
          </p:spPr>
          <p:txBody>
            <a:bodyPr wrap="none">
              <a:spAutoFit/>
            </a:bodyPr>
            <a:lstStyle/>
            <a:p>
              <a:r>
                <a:rPr lang="en-US" sz="2300" dirty="0"/>
                <a:t>Tenants</a:t>
              </a:r>
            </a:p>
          </p:txBody>
        </p:sp>
        <p:sp>
          <p:nvSpPr>
            <p:cNvPr id="51" name="Rectangle 50"/>
            <p:cNvSpPr/>
            <p:nvPr/>
          </p:nvSpPr>
          <p:spPr>
            <a:xfrm>
              <a:off x="3924445" y="2035236"/>
              <a:ext cx="905917" cy="595035"/>
            </a:xfrm>
            <a:prstGeom prst="rect">
              <a:avLst/>
            </a:prstGeom>
            <a:ln>
              <a:noFill/>
            </a:ln>
          </p:spPr>
          <p:txBody>
            <a:bodyPr wrap="none">
              <a:spAutoFit/>
            </a:bodyPr>
            <a:lstStyle/>
            <a:p>
              <a:r>
                <a:rPr lang="en-US" sz="2300" dirty="0"/>
                <a:t>Utility</a:t>
              </a:r>
            </a:p>
          </p:txBody>
        </p:sp>
      </p:grpSp>
      <p:grpSp>
        <p:nvGrpSpPr>
          <p:cNvPr id="52" name="Group 51"/>
          <p:cNvGrpSpPr/>
          <p:nvPr/>
        </p:nvGrpSpPr>
        <p:grpSpPr>
          <a:xfrm>
            <a:off x="2268380" y="952561"/>
            <a:ext cx="1616686" cy="1316928"/>
            <a:chOff x="2268380" y="952561"/>
            <a:chExt cx="1616686" cy="1316928"/>
          </a:xfrm>
        </p:grpSpPr>
        <p:sp>
          <p:nvSpPr>
            <p:cNvPr id="53" name="TextBox 52"/>
            <p:cNvSpPr txBox="1"/>
            <p:nvPr/>
          </p:nvSpPr>
          <p:spPr>
            <a:xfrm>
              <a:off x="2268380" y="952561"/>
              <a:ext cx="1383964" cy="346249"/>
            </a:xfrm>
            <a:prstGeom prst="rect">
              <a:avLst/>
            </a:prstGeom>
            <a:noFill/>
          </p:spPr>
          <p:txBody>
            <a:bodyPr wrap="none" lIns="68580" tIns="34290" rIns="68580" bIns="34290" rtlCol="0">
              <a:spAutoFit/>
            </a:bodyPr>
            <a:lstStyle/>
            <a:p>
              <a:r>
                <a:rPr lang="en-US" sz="1800" b="1" dirty="0">
                  <a:solidFill>
                    <a:srgbClr val="FF0000"/>
                  </a:solidFill>
                </a:rPr>
                <a:t>Cut energy</a:t>
              </a:r>
              <a:r>
                <a:rPr lang="en-US" sz="1500" dirty="0"/>
                <a:t> </a:t>
              </a:r>
              <a:r>
                <a:rPr lang="en-US" sz="1800" b="1" i="1" dirty="0" err="1"/>
                <a:t>δ</a:t>
              </a:r>
              <a:endParaRPr lang="en-US" sz="1500" b="1" i="1" dirty="0"/>
            </a:p>
          </p:txBody>
        </p:sp>
        <p:sp>
          <p:nvSpPr>
            <p:cNvPr id="54" name="Freeform 53"/>
            <p:cNvSpPr/>
            <p:nvPr/>
          </p:nvSpPr>
          <p:spPr>
            <a:xfrm>
              <a:off x="2378048" y="1370627"/>
              <a:ext cx="1507018" cy="898862"/>
            </a:xfrm>
            <a:custGeom>
              <a:avLst/>
              <a:gdLst>
                <a:gd name="connsiteX0" fmla="*/ 1921874 w 1921874"/>
                <a:gd name="connsiteY0" fmla="*/ 10767 h 1130440"/>
                <a:gd name="connsiteX1" fmla="*/ 301008 w 1921874"/>
                <a:gd name="connsiteY1" fmla="*/ 161171 h 1130440"/>
                <a:gd name="connsiteX2" fmla="*/ 229 w 1921874"/>
                <a:gd name="connsiteY2" fmla="*/ 1130440 h 1130440"/>
              </a:gdLst>
              <a:ahLst/>
              <a:cxnLst>
                <a:cxn ang="0">
                  <a:pos x="connsiteX0" y="connsiteY0"/>
                </a:cxn>
                <a:cxn ang="0">
                  <a:pos x="connsiteX1" y="connsiteY1"/>
                </a:cxn>
                <a:cxn ang="0">
                  <a:pos x="connsiteX2" y="connsiteY2"/>
                </a:cxn>
              </a:cxnLst>
              <a:rect l="l" t="t" r="r" b="b"/>
              <a:pathLst>
                <a:path w="1921874" h="1130440">
                  <a:moveTo>
                    <a:pt x="1921874" y="10767"/>
                  </a:moveTo>
                  <a:cubicBezTo>
                    <a:pt x="1271578" y="-7337"/>
                    <a:pt x="621282" y="-25441"/>
                    <a:pt x="301008" y="161171"/>
                  </a:cubicBezTo>
                  <a:cubicBezTo>
                    <a:pt x="-19266" y="347783"/>
                    <a:pt x="229" y="1130440"/>
                    <a:pt x="229" y="1130440"/>
                  </a:cubicBezTo>
                </a:path>
              </a:pathLst>
            </a:custGeom>
            <a:ln w="57150" cmpd="sng">
              <a:solidFill>
                <a:srgbClr val="70AD47"/>
              </a:solidFill>
              <a:headEnd type="none"/>
              <a:tailEnd type="triangle"/>
            </a:ln>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a:endParaRPr lang="en-US"/>
            </a:p>
          </p:txBody>
        </p:sp>
      </p:grpSp>
      <p:grpSp>
        <p:nvGrpSpPr>
          <p:cNvPr id="55" name="Group 54"/>
          <p:cNvGrpSpPr/>
          <p:nvPr/>
        </p:nvGrpSpPr>
        <p:grpSpPr>
          <a:xfrm>
            <a:off x="630760" y="1439271"/>
            <a:ext cx="1643869" cy="914478"/>
            <a:chOff x="841008" y="1919026"/>
            <a:chExt cx="2191824" cy="1219304"/>
          </a:xfrm>
        </p:grpSpPr>
        <p:sp>
          <p:nvSpPr>
            <p:cNvPr id="56" name="TextBox 55"/>
            <p:cNvSpPr txBox="1"/>
            <p:nvPr/>
          </p:nvSpPr>
          <p:spPr>
            <a:xfrm>
              <a:off x="841008" y="1919026"/>
              <a:ext cx="1998861" cy="861775"/>
            </a:xfrm>
            <a:prstGeom prst="rect">
              <a:avLst/>
            </a:prstGeom>
            <a:noFill/>
          </p:spPr>
          <p:txBody>
            <a:bodyPr wrap="none" rtlCol="0">
              <a:spAutoFit/>
            </a:bodyPr>
            <a:lstStyle/>
            <a:p>
              <a:r>
                <a:rPr lang="en-US" sz="1800" b="1" dirty="0">
                  <a:solidFill>
                    <a:srgbClr val="FF0000"/>
                  </a:solidFill>
                </a:rPr>
                <a:t>Diesel energy</a:t>
              </a:r>
              <a:r>
                <a:rPr lang="en-US" sz="1800" b="1" dirty="0"/>
                <a:t> </a:t>
              </a:r>
            </a:p>
            <a:p>
              <a:r>
                <a:rPr lang="en-US" sz="1800" b="1" i="1" dirty="0"/>
                <a:t>y = </a:t>
              </a:r>
              <a:r>
                <a:rPr lang="en-US" sz="1800" b="1" i="1" dirty="0" err="1"/>
                <a:t>δ</a:t>
              </a:r>
              <a:r>
                <a:rPr lang="en-US" sz="1800" b="1" i="1" dirty="0"/>
                <a:t> - </a:t>
              </a:r>
              <a:r>
                <a:rPr lang="en-US" sz="1800" b="1" i="1" dirty="0" err="1"/>
                <a:t>Σ</a:t>
              </a:r>
              <a:r>
                <a:rPr lang="en-US" sz="1800" b="1" i="1" baseline="-25000" dirty="0" err="1"/>
                <a:t>i</a:t>
              </a:r>
              <a:r>
                <a:rPr lang="en-US" sz="1800" b="1" i="1" dirty="0" err="1"/>
                <a:t>s</a:t>
              </a:r>
              <a:r>
                <a:rPr lang="en-US" sz="1800" b="1" i="1" baseline="-25000" dirty="0" err="1"/>
                <a:t>i</a:t>
              </a:r>
              <a:endParaRPr lang="en-US" sz="1800" b="1" i="1" baseline="-25000" dirty="0"/>
            </a:p>
          </p:txBody>
        </p:sp>
        <p:sp>
          <p:nvSpPr>
            <p:cNvPr id="57" name="Freeform 56"/>
            <p:cNvSpPr/>
            <p:nvPr/>
          </p:nvSpPr>
          <p:spPr>
            <a:xfrm rot="21270576">
              <a:off x="2222258" y="2476482"/>
              <a:ext cx="810574" cy="661848"/>
            </a:xfrm>
            <a:custGeom>
              <a:avLst/>
              <a:gdLst>
                <a:gd name="connsiteX0" fmla="*/ 551428 w 580161"/>
                <a:gd name="connsiteY0" fmla="*/ 654249 h 654249"/>
                <a:gd name="connsiteX1" fmla="*/ 518008 w 580161"/>
                <a:gd name="connsiteY1" fmla="*/ 86057 h 654249"/>
                <a:gd name="connsiteX2" fmla="*/ 0 w 580161"/>
                <a:gd name="connsiteY2" fmla="*/ 2499 h 654249"/>
              </a:gdLst>
              <a:ahLst/>
              <a:cxnLst>
                <a:cxn ang="0">
                  <a:pos x="connsiteX0" y="connsiteY0"/>
                </a:cxn>
                <a:cxn ang="0">
                  <a:pos x="connsiteX1" y="connsiteY1"/>
                </a:cxn>
                <a:cxn ang="0">
                  <a:pos x="connsiteX2" y="connsiteY2"/>
                </a:cxn>
              </a:cxnLst>
              <a:rect l="l" t="t" r="r" b="b"/>
              <a:pathLst>
                <a:path w="580161" h="654249">
                  <a:moveTo>
                    <a:pt x="551428" y="654249"/>
                  </a:moveTo>
                  <a:cubicBezTo>
                    <a:pt x="580670" y="424465"/>
                    <a:pt x="609913" y="194682"/>
                    <a:pt x="518008" y="86057"/>
                  </a:cubicBezTo>
                  <a:cubicBezTo>
                    <a:pt x="426103" y="-22568"/>
                    <a:pt x="0" y="2499"/>
                    <a:pt x="0" y="2499"/>
                  </a:cubicBezTo>
                </a:path>
              </a:pathLst>
            </a:custGeom>
            <a:ln w="57150" cmpd="sng">
              <a:solidFill>
                <a:schemeClr val="accent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8" name="Group 57"/>
          <p:cNvGrpSpPr/>
          <p:nvPr/>
        </p:nvGrpSpPr>
        <p:grpSpPr>
          <a:xfrm>
            <a:off x="6622418" y="1385046"/>
            <a:ext cx="2005556" cy="963308"/>
            <a:chOff x="6622417" y="1385045"/>
            <a:chExt cx="2005556" cy="963308"/>
          </a:xfrm>
        </p:grpSpPr>
        <p:sp>
          <p:nvSpPr>
            <p:cNvPr id="59" name="TextBox 58"/>
            <p:cNvSpPr txBox="1"/>
            <p:nvPr/>
          </p:nvSpPr>
          <p:spPr>
            <a:xfrm>
              <a:off x="7168599" y="1385045"/>
              <a:ext cx="1459374" cy="623248"/>
            </a:xfrm>
            <a:prstGeom prst="rect">
              <a:avLst/>
            </a:prstGeom>
            <a:noFill/>
          </p:spPr>
          <p:txBody>
            <a:bodyPr wrap="none" lIns="68580" tIns="34290" rIns="68580" bIns="34290" rtlCol="0">
              <a:spAutoFit/>
            </a:bodyPr>
            <a:lstStyle/>
            <a:p>
              <a:r>
                <a:rPr lang="en-US" sz="1800" b="1" dirty="0">
                  <a:solidFill>
                    <a:srgbClr val="FF0000"/>
                  </a:solidFill>
                </a:rPr>
                <a:t>Cut energy by</a:t>
              </a:r>
            </a:p>
            <a:p>
              <a:r>
                <a:rPr lang="en-US" sz="1800" b="1" dirty="0"/>
                <a:t> </a:t>
              </a:r>
              <a:r>
                <a:rPr lang="en-US" sz="1800" b="1" i="1" dirty="0" err="1"/>
                <a:t>s</a:t>
              </a:r>
              <a:r>
                <a:rPr lang="en-US" sz="1800" b="1" i="1" baseline="-25000" dirty="0" err="1"/>
                <a:t>i</a:t>
              </a:r>
              <a:r>
                <a:rPr lang="en-US" sz="1800" b="1" i="1" dirty="0"/>
                <a:t>=</a:t>
              </a:r>
              <a:r>
                <a:rPr lang="en-US" sz="1800" b="1" i="1" dirty="0" err="1"/>
                <a:t>δ</a:t>
              </a:r>
              <a:r>
                <a:rPr lang="en-US" sz="1800" b="1" i="1" dirty="0"/>
                <a:t>-b</a:t>
              </a:r>
              <a:r>
                <a:rPr lang="en-US" sz="1800" b="1" i="1" baseline="-25000" dirty="0"/>
                <a:t>i</a:t>
              </a:r>
              <a:r>
                <a:rPr lang="en-US" sz="1800" b="1" i="1" dirty="0"/>
                <a:t>/p</a:t>
              </a:r>
            </a:p>
          </p:txBody>
        </p:sp>
        <p:sp>
          <p:nvSpPr>
            <p:cNvPr id="60" name="Freeform 59"/>
            <p:cNvSpPr/>
            <p:nvPr/>
          </p:nvSpPr>
          <p:spPr>
            <a:xfrm rot="293460">
              <a:off x="6622417" y="1650601"/>
              <a:ext cx="552601" cy="697752"/>
            </a:xfrm>
            <a:custGeom>
              <a:avLst/>
              <a:gdLst>
                <a:gd name="connsiteX0" fmla="*/ 44440 w 762968"/>
                <a:gd name="connsiteY0" fmla="*/ 741204 h 741204"/>
                <a:gd name="connsiteX1" fmla="*/ 77860 w 762968"/>
                <a:gd name="connsiteY1" fmla="*/ 89454 h 741204"/>
                <a:gd name="connsiteX2" fmla="*/ 762968 w 762968"/>
                <a:gd name="connsiteY2" fmla="*/ 5896 h 741204"/>
              </a:gdLst>
              <a:ahLst/>
              <a:cxnLst>
                <a:cxn ang="0">
                  <a:pos x="connsiteX0" y="connsiteY0"/>
                </a:cxn>
                <a:cxn ang="0">
                  <a:pos x="connsiteX1" y="connsiteY1"/>
                </a:cxn>
                <a:cxn ang="0">
                  <a:pos x="connsiteX2" y="connsiteY2"/>
                </a:cxn>
              </a:cxnLst>
              <a:rect l="l" t="t" r="r" b="b"/>
              <a:pathLst>
                <a:path w="762968" h="741204">
                  <a:moveTo>
                    <a:pt x="44440" y="741204"/>
                  </a:moveTo>
                  <a:cubicBezTo>
                    <a:pt x="1272" y="476604"/>
                    <a:pt x="-41895" y="212005"/>
                    <a:pt x="77860" y="89454"/>
                  </a:cubicBezTo>
                  <a:cubicBezTo>
                    <a:pt x="197615" y="-33097"/>
                    <a:pt x="762968" y="5896"/>
                    <a:pt x="762968" y="5896"/>
                  </a:cubicBezTo>
                </a:path>
              </a:pathLst>
            </a:custGeom>
            <a:ln w="57150" cmpd="sng">
              <a:headEnd type="none"/>
              <a:tailEnd type="triangle"/>
            </a:ln>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a:endParaRPr lang="en-US"/>
            </a:p>
          </p:txBody>
        </p:sp>
      </p:grpSp>
      <p:grpSp>
        <p:nvGrpSpPr>
          <p:cNvPr id="61" name="Group 60"/>
          <p:cNvGrpSpPr/>
          <p:nvPr/>
        </p:nvGrpSpPr>
        <p:grpSpPr>
          <a:xfrm>
            <a:off x="2662060" y="2971954"/>
            <a:ext cx="3485739" cy="418776"/>
            <a:chOff x="4027098" y="4005042"/>
            <a:chExt cx="4160779" cy="690896"/>
          </a:xfrm>
        </p:grpSpPr>
        <p:sp>
          <p:nvSpPr>
            <p:cNvPr id="62" name="Rectangle 61"/>
            <p:cNvSpPr/>
            <p:nvPr/>
          </p:nvSpPr>
          <p:spPr>
            <a:xfrm>
              <a:off x="5679693" y="4005042"/>
              <a:ext cx="1027321" cy="685488"/>
            </a:xfrm>
            <a:prstGeom prst="rect">
              <a:avLst/>
            </a:prstGeom>
          </p:spPr>
          <p:txBody>
            <a:bodyPr wrap="square">
              <a:spAutoFit/>
            </a:bodyPr>
            <a:lstStyle/>
            <a:p>
              <a:r>
                <a:rPr lang="en-US" sz="1800" b="1" dirty="0">
                  <a:solidFill>
                    <a:srgbClr val="FF0000"/>
                  </a:solidFill>
                </a:rPr>
                <a:t>Price</a:t>
              </a:r>
              <a:r>
                <a:rPr lang="en-US" sz="2100" b="1" dirty="0">
                  <a:solidFill>
                    <a:srgbClr val="FF0000"/>
                  </a:solidFill>
                </a:rPr>
                <a:t> </a:t>
              </a:r>
              <a:r>
                <a:rPr lang="en-US" sz="1800" b="1" i="1" dirty="0" smtClean="0">
                  <a:solidFill>
                    <a:srgbClr val="000000"/>
                  </a:solidFill>
                </a:rPr>
                <a:t>p</a:t>
              </a:r>
              <a:endParaRPr lang="en-US" sz="2100" b="1" i="1" dirty="0">
                <a:solidFill>
                  <a:srgbClr val="000000"/>
                </a:solidFill>
              </a:endParaRPr>
            </a:p>
          </p:txBody>
        </p:sp>
        <p:sp>
          <p:nvSpPr>
            <p:cNvPr id="63" name="U-Turn Arrow 62"/>
            <p:cNvSpPr/>
            <p:nvPr/>
          </p:nvSpPr>
          <p:spPr>
            <a:xfrm rot="10800000" flipH="1">
              <a:off x="4027098" y="4161173"/>
              <a:ext cx="4160779" cy="534765"/>
            </a:xfrm>
            <a:prstGeom prst="uturnArrow">
              <a:avLst>
                <a:gd name="adj1" fmla="val 5853"/>
                <a:gd name="adj2" fmla="val 17554"/>
                <a:gd name="adj3" fmla="val 22872"/>
                <a:gd name="adj4" fmla="val 50000"/>
                <a:gd name="adj5" fmla="val 87766"/>
              </a:avLst>
            </a:prstGeom>
            <a:solidFill>
              <a:schemeClr val="accent6"/>
            </a:solidFill>
            <a:ln w="38100" cmpd="sng">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63"/>
          <p:cNvGrpSpPr/>
          <p:nvPr/>
        </p:nvGrpSpPr>
        <p:grpSpPr>
          <a:xfrm>
            <a:off x="2580727" y="2015521"/>
            <a:ext cx="3649419" cy="423122"/>
            <a:chOff x="3440963" y="2687349"/>
            <a:chExt cx="4865892" cy="564161"/>
          </a:xfrm>
        </p:grpSpPr>
        <p:sp>
          <p:nvSpPr>
            <p:cNvPr id="65" name="TextBox 64"/>
            <p:cNvSpPr txBox="1"/>
            <p:nvPr/>
          </p:nvSpPr>
          <p:spPr>
            <a:xfrm>
              <a:off x="5034435" y="2759068"/>
              <a:ext cx="1870597" cy="492442"/>
            </a:xfrm>
            <a:prstGeom prst="rect">
              <a:avLst/>
            </a:prstGeom>
            <a:noFill/>
          </p:spPr>
          <p:txBody>
            <a:bodyPr wrap="none" rtlCol="0">
              <a:spAutoFit/>
            </a:bodyPr>
            <a:lstStyle/>
            <a:p>
              <a:r>
                <a:rPr lang="en-US" sz="1800" b="1" dirty="0">
                  <a:solidFill>
                    <a:srgbClr val="FF0000"/>
                  </a:solidFill>
                </a:rPr>
                <a:t>Supply bid</a:t>
              </a:r>
              <a:r>
                <a:rPr lang="en-US" sz="1800" b="1" dirty="0"/>
                <a:t> </a:t>
              </a:r>
              <a:r>
                <a:rPr lang="en-US" sz="1800" b="1" i="1" dirty="0"/>
                <a:t>b</a:t>
              </a:r>
              <a:r>
                <a:rPr lang="en-US" sz="1800" b="1" i="1" baseline="-25000" dirty="0"/>
                <a:t>i</a:t>
              </a:r>
              <a:r>
                <a:rPr lang="en-US" dirty="0" smtClean="0"/>
                <a:t> </a:t>
              </a:r>
              <a:endParaRPr lang="en-US" dirty="0"/>
            </a:p>
          </p:txBody>
        </p:sp>
        <p:sp>
          <p:nvSpPr>
            <p:cNvPr id="66" name="U-Turn Arrow 65"/>
            <p:cNvSpPr/>
            <p:nvPr/>
          </p:nvSpPr>
          <p:spPr>
            <a:xfrm flipH="1">
              <a:off x="3440963" y="2687349"/>
              <a:ext cx="4865892" cy="446698"/>
            </a:xfrm>
            <a:prstGeom prst="uturnArrow">
              <a:avLst>
                <a:gd name="adj1" fmla="val 5853"/>
                <a:gd name="adj2" fmla="val 21587"/>
                <a:gd name="adj3" fmla="val 25126"/>
                <a:gd name="adj4" fmla="val 72622"/>
                <a:gd name="adj5" fmla="val 67269"/>
              </a:avLst>
            </a:prstGeom>
            <a:solidFill>
              <a:schemeClr val="accent6"/>
            </a:solidFill>
            <a:ln w="38100" cmpd="sng">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67" name="Picture 66"/>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Lst>
          </a:blip>
          <a:srcRect r="1619" b="18914"/>
          <a:stretch/>
        </p:blipFill>
        <p:spPr>
          <a:xfrm>
            <a:off x="6069735" y="2404582"/>
            <a:ext cx="821199" cy="661933"/>
          </a:xfrm>
          <a:prstGeom prst="rect">
            <a:avLst/>
          </a:prstGeom>
        </p:spPr>
      </p:pic>
      <p:pic>
        <p:nvPicPr>
          <p:cNvPr id="68" name="Picture 67"/>
          <p:cNvPicPr>
            <a:picLocks noChangeAspect="1"/>
          </p:cNvPicPr>
          <p:nvPr/>
        </p:nvPicPr>
        <p:blipFill>
          <a:blip r:embed="rId7"/>
          <a:stretch>
            <a:fillRect/>
          </a:stretch>
        </p:blipFill>
        <p:spPr>
          <a:xfrm>
            <a:off x="3959411" y="1026687"/>
            <a:ext cx="742643" cy="742643"/>
          </a:xfrm>
          <a:prstGeom prst="rect">
            <a:avLst/>
          </a:prstGeom>
        </p:spPr>
      </p:pic>
      <p:pic>
        <p:nvPicPr>
          <p:cNvPr id="69" name="Picture 68"/>
          <p:cNvPicPr>
            <a:picLocks noChangeAspect="1"/>
          </p:cNvPicPr>
          <p:nvPr/>
        </p:nvPicPr>
        <p:blipFill>
          <a:blip r:embed="rId8"/>
          <a:stretch>
            <a:fillRect/>
          </a:stretch>
        </p:blipFill>
        <p:spPr>
          <a:xfrm>
            <a:off x="2032674" y="2255424"/>
            <a:ext cx="824599" cy="824599"/>
          </a:xfrm>
          <a:prstGeom prst="rect">
            <a:avLst/>
          </a:prstGeom>
        </p:spPr>
      </p:pic>
    </p:spTree>
    <p:extLst>
      <p:ext uri="{BB962C8B-B14F-4D97-AF65-F5344CB8AC3E}">
        <p14:creationId xmlns:p14="http://schemas.microsoft.com/office/powerpoint/2010/main" val="4104441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parameterized supply function mechanism</a:t>
            </a:r>
            <a:endParaRPr lang="en-US" dirty="0"/>
          </a:p>
        </p:txBody>
      </p:sp>
      <p:sp>
        <p:nvSpPr>
          <p:cNvPr id="4" name="Slide Number Placeholder 3"/>
          <p:cNvSpPr>
            <a:spLocks noGrp="1"/>
          </p:cNvSpPr>
          <p:nvPr>
            <p:ph type="sldNum" sz="quarter" idx="12"/>
          </p:nvPr>
        </p:nvSpPr>
        <p:spPr/>
        <p:txBody>
          <a:bodyPr/>
          <a:lstStyle/>
          <a:p>
            <a:fld id="{BEF2797F-2695-4387-B238-5AD92FE72A43}" type="slidenum">
              <a:rPr lang="en-US" smtClean="0"/>
              <a:t>13</a:t>
            </a:fld>
            <a:endParaRPr lang="en-US"/>
          </a:p>
        </p:txBody>
      </p:sp>
      <p:sp>
        <p:nvSpPr>
          <p:cNvPr id="25" name="TextBox 24"/>
          <p:cNvSpPr txBox="1"/>
          <p:nvPr/>
        </p:nvSpPr>
        <p:spPr>
          <a:xfrm>
            <a:off x="635464" y="3578559"/>
            <a:ext cx="7789334" cy="1177245"/>
          </a:xfrm>
          <a:prstGeom prst="rect">
            <a:avLst/>
          </a:prstGeom>
          <a:solidFill>
            <a:schemeClr val="bg1"/>
          </a:solidFill>
          <a:ln>
            <a:solidFill>
              <a:schemeClr val="bg1"/>
            </a:solidFill>
          </a:ln>
        </p:spPr>
        <p:txBody>
          <a:bodyPr wrap="square" lIns="68580" tIns="34290" rIns="68580" bIns="34290" rtlCol="0">
            <a:spAutoFit/>
          </a:bodyPr>
          <a:lstStyle/>
          <a:p>
            <a:r>
              <a:rPr lang="en-US" sz="1800" b="1" dirty="0">
                <a:solidFill>
                  <a:schemeClr val="accent1"/>
                </a:solidFill>
              </a:rPr>
              <a:t>Simple:</a:t>
            </a:r>
            <a:r>
              <a:rPr lang="en-US" sz="1800" b="1" dirty="0"/>
              <a:t> </a:t>
            </a:r>
            <a:r>
              <a:rPr lang="en-US" sz="1800" dirty="0"/>
              <a:t>tenant only need to communicate one parameter</a:t>
            </a:r>
            <a:endParaRPr lang="en-US" sz="1800" b="1" i="1" dirty="0"/>
          </a:p>
          <a:p>
            <a:r>
              <a:rPr lang="en-US" sz="1800" b="1" dirty="0">
                <a:solidFill>
                  <a:srgbClr val="5B9BD5"/>
                </a:solidFill>
              </a:rPr>
              <a:t>Fair:</a:t>
            </a:r>
            <a:r>
              <a:rPr lang="en-US" sz="1800" dirty="0"/>
              <a:t> no price differentiation</a:t>
            </a:r>
          </a:p>
          <a:p>
            <a:r>
              <a:rPr lang="en-US" sz="1800" b="1" dirty="0">
                <a:solidFill>
                  <a:srgbClr val="5B9BD5"/>
                </a:solidFill>
              </a:rPr>
              <a:t>Cost saving for operator:</a:t>
            </a:r>
            <a:r>
              <a:rPr lang="en-US" sz="1800" b="1" dirty="0"/>
              <a:t> </a:t>
            </a:r>
            <a:r>
              <a:rPr lang="en-US" sz="1800" dirty="0"/>
              <a:t>cost of dispatch decrease compared to diesel only</a:t>
            </a:r>
          </a:p>
          <a:p>
            <a:r>
              <a:rPr lang="en-US" sz="1800" b="1" dirty="0">
                <a:solidFill>
                  <a:schemeClr val="accent1"/>
                </a:solidFill>
              </a:rPr>
              <a:t>Equilibrium:</a:t>
            </a:r>
            <a:r>
              <a:rPr lang="en-US" sz="1800" dirty="0"/>
              <a:t> always exists and unique</a:t>
            </a:r>
          </a:p>
        </p:txBody>
      </p:sp>
      <p:sp>
        <p:nvSpPr>
          <p:cNvPr id="12" name="Date Placeholder 11"/>
          <p:cNvSpPr>
            <a:spLocks noGrp="1"/>
          </p:cNvSpPr>
          <p:nvPr>
            <p:ph type="dt" sz="half" idx="10"/>
          </p:nvPr>
        </p:nvSpPr>
        <p:spPr/>
        <p:txBody>
          <a:bodyPr/>
          <a:lstStyle/>
          <a:p>
            <a:fld id="{1B93E72D-ECA6-2D49-BC98-C0E9723BFCAE}" type="datetime1">
              <a:rPr lang="en-US" smtClean="0"/>
              <a:t>11/5/15</a:t>
            </a:fld>
            <a:endParaRPr lang="en-US" dirty="0"/>
          </a:p>
        </p:txBody>
      </p:sp>
      <p:grpSp>
        <p:nvGrpSpPr>
          <p:cNvPr id="26" name="Group 25"/>
          <p:cNvGrpSpPr/>
          <p:nvPr/>
        </p:nvGrpSpPr>
        <p:grpSpPr>
          <a:xfrm>
            <a:off x="1462186" y="1623055"/>
            <a:ext cx="5755763" cy="1839374"/>
            <a:chOff x="1462181" y="2035236"/>
            <a:chExt cx="5755762" cy="2452500"/>
          </a:xfrm>
        </p:grpSpPr>
        <p:sp>
          <p:nvSpPr>
            <p:cNvPr id="27" name="Rectangle 26"/>
            <p:cNvSpPr/>
            <p:nvPr/>
          </p:nvSpPr>
          <p:spPr>
            <a:xfrm>
              <a:off x="1462181" y="3828202"/>
              <a:ext cx="1287532" cy="595035"/>
            </a:xfrm>
            <a:prstGeom prst="rect">
              <a:avLst/>
            </a:prstGeom>
            <a:ln>
              <a:noFill/>
            </a:ln>
          </p:spPr>
          <p:txBody>
            <a:bodyPr wrap="none">
              <a:spAutoFit/>
            </a:bodyPr>
            <a:lstStyle/>
            <a:p>
              <a:r>
                <a:rPr lang="en-US" sz="2300" dirty="0"/>
                <a:t>Operator</a:t>
              </a:r>
            </a:p>
          </p:txBody>
        </p:sp>
        <p:sp>
          <p:nvSpPr>
            <p:cNvPr id="28" name="Rectangle 27"/>
            <p:cNvSpPr/>
            <p:nvPr/>
          </p:nvSpPr>
          <p:spPr>
            <a:xfrm>
              <a:off x="6077418" y="3892701"/>
              <a:ext cx="1140525" cy="595035"/>
            </a:xfrm>
            <a:prstGeom prst="rect">
              <a:avLst/>
            </a:prstGeom>
            <a:ln>
              <a:noFill/>
            </a:ln>
          </p:spPr>
          <p:txBody>
            <a:bodyPr wrap="none">
              <a:spAutoFit/>
            </a:bodyPr>
            <a:lstStyle/>
            <a:p>
              <a:r>
                <a:rPr lang="en-US" sz="2300" dirty="0"/>
                <a:t>Tenants</a:t>
              </a:r>
            </a:p>
          </p:txBody>
        </p:sp>
        <p:sp>
          <p:nvSpPr>
            <p:cNvPr id="29" name="Rectangle 28"/>
            <p:cNvSpPr/>
            <p:nvPr/>
          </p:nvSpPr>
          <p:spPr>
            <a:xfrm>
              <a:off x="3924445" y="2035236"/>
              <a:ext cx="905917" cy="595035"/>
            </a:xfrm>
            <a:prstGeom prst="rect">
              <a:avLst/>
            </a:prstGeom>
            <a:ln>
              <a:noFill/>
            </a:ln>
          </p:spPr>
          <p:txBody>
            <a:bodyPr wrap="none">
              <a:spAutoFit/>
            </a:bodyPr>
            <a:lstStyle/>
            <a:p>
              <a:r>
                <a:rPr lang="en-US" sz="2300" dirty="0"/>
                <a:t>Utility</a:t>
              </a:r>
            </a:p>
          </p:txBody>
        </p:sp>
      </p:grpSp>
      <p:grpSp>
        <p:nvGrpSpPr>
          <p:cNvPr id="37" name="Group 36"/>
          <p:cNvGrpSpPr/>
          <p:nvPr/>
        </p:nvGrpSpPr>
        <p:grpSpPr>
          <a:xfrm>
            <a:off x="2268380" y="952561"/>
            <a:ext cx="1616686" cy="1316928"/>
            <a:chOff x="2268380" y="952561"/>
            <a:chExt cx="1616686" cy="1316928"/>
          </a:xfrm>
        </p:grpSpPr>
        <p:sp>
          <p:nvSpPr>
            <p:cNvPr id="51" name="TextBox 50"/>
            <p:cNvSpPr txBox="1"/>
            <p:nvPr/>
          </p:nvSpPr>
          <p:spPr>
            <a:xfrm>
              <a:off x="2268380" y="952561"/>
              <a:ext cx="1383964" cy="346249"/>
            </a:xfrm>
            <a:prstGeom prst="rect">
              <a:avLst/>
            </a:prstGeom>
            <a:noFill/>
          </p:spPr>
          <p:txBody>
            <a:bodyPr wrap="none" lIns="68580" tIns="34290" rIns="68580" bIns="34290" rtlCol="0">
              <a:spAutoFit/>
            </a:bodyPr>
            <a:lstStyle/>
            <a:p>
              <a:r>
                <a:rPr lang="en-US" sz="1800" b="1" dirty="0">
                  <a:solidFill>
                    <a:srgbClr val="FF0000"/>
                  </a:solidFill>
                </a:rPr>
                <a:t>Cut energy</a:t>
              </a:r>
              <a:r>
                <a:rPr lang="en-US" sz="1500" dirty="0"/>
                <a:t> </a:t>
              </a:r>
              <a:r>
                <a:rPr lang="en-US" sz="1800" b="1" i="1" dirty="0" err="1"/>
                <a:t>δ</a:t>
              </a:r>
              <a:endParaRPr lang="en-US" sz="1500" b="1" i="1" dirty="0"/>
            </a:p>
          </p:txBody>
        </p:sp>
        <p:sp>
          <p:nvSpPr>
            <p:cNvPr id="52" name="Freeform 51"/>
            <p:cNvSpPr/>
            <p:nvPr/>
          </p:nvSpPr>
          <p:spPr>
            <a:xfrm>
              <a:off x="2378048" y="1370627"/>
              <a:ext cx="1507018" cy="898862"/>
            </a:xfrm>
            <a:custGeom>
              <a:avLst/>
              <a:gdLst>
                <a:gd name="connsiteX0" fmla="*/ 1921874 w 1921874"/>
                <a:gd name="connsiteY0" fmla="*/ 10767 h 1130440"/>
                <a:gd name="connsiteX1" fmla="*/ 301008 w 1921874"/>
                <a:gd name="connsiteY1" fmla="*/ 161171 h 1130440"/>
                <a:gd name="connsiteX2" fmla="*/ 229 w 1921874"/>
                <a:gd name="connsiteY2" fmla="*/ 1130440 h 1130440"/>
              </a:gdLst>
              <a:ahLst/>
              <a:cxnLst>
                <a:cxn ang="0">
                  <a:pos x="connsiteX0" y="connsiteY0"/>
                </a:cxn>
                <a:cxn ang="0">
                  <a:pos x="connsiteX1" y="connsiteY1"/>
                </a:cxn>
                <a:cxn ang="0">
                  <a:pos x="connsiteX2" y="connsiteY2"/>
                </a:cxn>
              </a:cxnLst>
              <a:rect l="l" t="t" r="r" b="b"/>
              <a:pathLst>
                <a:path w="1921874" h="1130440">
                  <a:moveTo>
                    <a:pt x="1921874" y="10767"/>
                  </a:moveTo>
                  <a:cubicBezTo>
                    <a:pt x="1271578" y="-7337"/>
                    <a:pt x="621282" y="-25441"/>
                    <a:pt x="301008" y="161171"/>
                  </a:cubicBezTo>
                  <a:cubicBezTo>
                    <a:pt x="-19266" y="347783"/>
                    <a:pt x="229" y="1130440"/>
                    <a:pt x="229" y="1130440"/>
                  </a:cubicBezTo>
                </a:path>
              </a:pathLst>
            </a:custGeom>
            <a:ln w="57150" cmpd="sng">
              <a:solidFill>
                <a:srgbClr val="70AD47"/>
              </a:solidFill>
              <a:headEnd type="none"/>
              <a:tailEnd type="triangle"/>
            </a:ln>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a:endParaRPr lang="en-US"/>
            </a:p>
          </p:txBody>
        </p:sp>
      </p:grpSp>
      <p:grpSp>
        <p:nvGrpSpPr>
          <p:cNvPr id="53" name="Group 52"/>
          <p:cNvGrpSpPr/>
          <p:nvPr/>
        </p:nvGrpSpPr>
        <p:grpSpPr>
          <a:xfrm>
            <a:off x="630760" y="1439271"/>
            <a:ext cx="1643869" cy="914478"/>
            <a:chOff x="841008" y="1919026"/>
            <a:chExt cx="2191824" cy="1219304"/>
          </a:xfrm>
        </p:grpSpPr>
        <p:sp>
          <p:nvSpPr>
            <p:cNvPr id="54" name="TextBox 53"/>
            <p:cNvSpPr txBox="1"/>
            <p:nvPr/>
          </p:nvSpPr>
          <p:spPr>
            <a:xfrm>
              <a:off x="841008" y="1919026"/>
              <a:ext cx="1998861" cy="861775"/>
            </a:xfrm>
            <a:prstGeom prst="rect">
              <a:avLst/>
            </a:prstGeom>
            <a:noFill/>
          </p:spPr>
          <p:txBody>
            <a:bodyPr wrap="none" rtlCol="0">
              <a:spAutoFit/>
            </a:bodyPr>
            <a:lstStyle/>
            <a:p>
              <a:r>
                <a:rPr lang="en-US" sz="1800" b="1" dirty="0">
                  <a:solidFill>
                    <a:srgbClr val="FF0000"/>
                  </a:solidFill>
                </a:rPr>
                <a:t>Diesel energy</a:t>
              </a:r>
              <a:r>
                <a:rPr lang="en-US" sz="1800" b="1" dirty="0"/>
                <a:t> </a:t>
              </a:r>
            </a:p>
            <a:p>
              <a:r>
                <a:rPr lang="en-US" sz="1800" b="1" i="1" dirty="0"/>
                <a:t>y = </a:t>
              </a:r>
              <a:r>
                <a:rPr lang="en-US" sz="1800" b="1" i="1" dirty="0" err="1"/>
                <a:t>δ</a:t>
              </a:r>
              <a:r>
                <a:rPr lang="en-US" sz="1800" b="1" i="1" dirty="0"/>
                <a:t> - </a:t>
              </a:r>
              <a:r>
                <a:rPr lang="en-US" sz="1800" b="1" i="1" dirty="0" err="1"/>
                <a:t>Σ</a:t>
              </a:r>
              <a:r>
                <a:rPr lang="en-US" sz="1800" b="1" i="1" baseline="-25000" dirty="0" err="1"/>
                <a:t>i</a:t>
              </a:r>
              <a:r>
                <a:rPr lang="en-US" sz="1800" b="1" i="1" dirty="0" err="1"/>
                <a:t>s</a:t>
              </a:r>
              <a:r>
                <a:rPr lang="en-US" sz="1800" b="1" i="1" baseline="-25000" dirty="0" err="1"/>
                <a:t>i</a:t>
              </a:r>
              <a:endParaRPr lang="en-US" sz="1800" b="1" i="1" baseline="-25000" dirty="0"/>
            </a:p>
          </p:txBody>
        </p:sp>
        <p:sp>
          <p:nvSpPr>
            <p:cNvPr id="55" name="Freeform 54"/>
            <p:cNvSpPr/>
            <p:nvPr/>
          </p:nvSpPr>
          <p:spPr>
            <a:xfrm rot="21270576">
              <a:off x="2222258" y="2476482"/>
              <a:ext cx="810574" cy="661848"/>
            </a:xfrm>
            <a:custGeom>
              <a:avLst/>
              <a:gdLst>
                <a:gd name="connsiteX0" fmla="*/ 551428 w 580161"/>
                <a:gd name="connsiteY0" fmla="*/ 654249 h 654249"/>
                <a:gd name="connsiteX1" fmla="*/ 518008 w 580161"/>
                <a:gd name="connsiteY1" fmla="*/ 86057 h 654249"/>
                <a:gd name="connsiteX2" fmla="*/ 0 w 580161"/>
                <a:gd name="connsiteY2" fmla="*/ 2499 h 654249"/>
              </a:gdLst>
              <a:ahLst/>
              <a:cxnLst>
                <a:cxn ang="0">
                  <a:pos x="connsiteX0" y="connsiteY0"/>
                </a:cxn>
                <a:cxn ang="0">
                  <a:pos x="connsiteX1" y="connsiteY1"/>
                </a:cxn>
                <a:cxn ang="0">
                  <a:pos x="connsiteX2" y="connsiteY2"/>
                </a:cxn>
              </a:cxnLst>
              <a:rect l="l" t="t" r="r" b="b"/>
              <a:pathLst>
                <a:path w="580161" h="654249">
                  <a:moveTo>
                    <a:pt x="551428" y="654249"/>
                  </a:moveTo>
                  <a:cubicBezTo>
                    <a:pt x="580670" y="424465"/>
                    <a:pt x="609913" y="194682"/>
                    <a:pt x="518008" y="86057"/>
                  </a:cubicBezTo>
                  <a:cubicBezTo>
                    <a:pt x="426103" y="-22568"/>
                    <a:pt x="0" y="2499"/>
                    <a:pt x="0" y="2499"/>
                  </a:cubicBezTo>
                </a:path>
              </a:pathLst>
            </a:custGeom>
            <a:ln w="57150" cmpd="sng">
              <a:solidFill>
                <a:schemeClr val="accent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6" name="Group 55"/>
          <p:cNvGrpSpPr/>
          <p:nvPr/>
        </p:nvGrpSpPr>
        <p:grpSpPr>
          <a:xfrm>
            <a:off x="6622418" y="1385046"/>
            <a:ext cx="2005556" cy="963308"/>
            <a:chOff x="6622417" y="1385045"/>
            <a:chExt cx="2005556" cy="963308"/>
          </a:xfrm>
        </p:grpSpPr>
        <p:sp>
          <p:nvSpPr>
            <p:cNvPr id="57" name="TextBox 56"/>
            <p:cNvSpPr txBox="1"/>
            <p:nvPr/>
          </p:nvSpPr>
          <p:spPr>
            <a:xfrm>
              <a:off x="7168599" y="1385045"/>
              <a:ext cx="1459374" cy="623248"/>
            </a:xfrm>
            <a:prstGeom prst="rect">
              <a:avLst/>
            </a:prstGeom>
            <a:noFill/>
          </p:spPr>
          <p:txBody>
            <a:bodyPr wrap="none" lIns="68580" tIns="34290" rIns="68580" bIns="34290" rtlCol="0">
              <a:spAutoFit/>
            </a:bodyPr>
            <a:lstStyle/>
            <a:p>
              <a:r>
                <a:rPr lang="en-US" sz="1800" b="1" dirty="0">
                  <a:solidFill>
                    <a:srgbClr val="FF0000"/>
                  </a:solidFill>
                </a:rPr>
                <a:t>Cut energy by</a:t>
              </a:r>
            </a:p>
            <a:p>
              <a:r>
                <a:rPr lang="en-US" sz="1800" b="1" dirty="0"/>
                <a:t> </a:t>
              </a:r>
              <a:r>
                <a:rPr lang="en-US" sz="1800" b="1" i="1" dirty="0" err="1"/>
                <a:t>s</a:t>
              </a:r>
              <a:r>
                <a:rPr lang="en-US" sz="1800" b="1" i="1" baseline="-25000" dirty="0" err="1"/>
                <a:t>i</a:t>
              </a:r>
              <a:r>
                <a:rPr lang="en-US" sz="1800" b="1" i="1" dirty="0"/>
                <a:t>=</a:t>
              </a:r>
              <a:r>
                <a:rPr lang="en-US" sz="1800" b="1" i="1" dirty="0" err="1"/>
                <a:t>δ</a:t>
              </a:r>
              <a:r>
                <a:rPr lang="en-US" sz="1800" b="1" i="1" dirty="0"/>
                <a:t>-b</a:t>
              </a:r>
              <a:r>
                <a:rPr lang="en-US" sz="1800" b="1" i="1" baseline="-25000" dirty="0"/>
                <a:t>i</a:t>
              </a:r>
              <a:r>
                <a:rPr lang="en-US" sz="1800" b="1" i="1" dirty="0"/>
                <a:t>/p</a:t>
              </a:r>
            </a:p>
          </p:txBody>
        </p:sp>
        <p:sp>
          <p:nvSpPr>
            <p:cNvPr id="58" name="Freeform 57"/>
            <p:cNvSpPr/>
            <p:nvPr/>
          </p:nvSpPr>
          <p:spPr>
            <a:xfrm rot="293460">
              <a:off x="6622417" y="1650601"/>
              <a:ext cx="552601" cy="697752"/>
            </a:xfrm>
            <a:custGeom>
              <a:avLst/>
              <a:gdLst>
                <a:gd name="connsiteX0" fmla="*/ 44440 w 762968"/>
                <a:gd name="connsiteY0" fmla="*/ 741204 h 741204"/>
                <a:gd name="connsiteX1" fmla="*/ 77860 w 762968"/>
                <a:gd name="connsiteY1" fmla="*/ 89454 h 741204"/>
                <a:gd name="connsiteX2" fmla="*/ 762968 w 762968"/>
                <a:gd name="connsiteY2" fmla="*/ 5896 h 741204"/>
              </a:gdLst>
              <a:ahLst/>
              <a:cxnLst>
                <a:cxn ang="0">
                  <a:pos x="connsiteX0" y="connsiteY0"/>
                </a:cxn>
                <a:cxn ang="0">
                  <a:pos x="connsiteX1" y="connsiteY1"/>
                </a:cxn>
                <a:cxn ang="0">
                  <a:pos x="connsiteX2" y="connsiteY2"/>
                </a:cxn>
              </a:cxnLst>
              <a:rect l="l" t="t" r="r" b="b"/>
              <a:pathLst>
                <a:path w="762968" h="741204">
                  <a:moveTo>
                    <a:pt x="44440" y="741204"/>
                  </a:moveTo>
                  <a:cubicBezTo>
                    <a:pt x="1272" y="476604"/>
                    <a:pt x="-41895" y="212005"/>
                    <a:pt x="77860" y="89454"/>
                  </a:cubicBezTo>
                  <a:cubicBezTo>
                    <a:pt x="197615" y="-33097"/>
                    <a:pt x="762968" y="5896"/>
                    <a:pt x="762968" y="5896"/>
                  </a:cubicBezTo>
                </a:path>
              </a:pathLst>
            </a:custGeom>
            <a:ln w="57150" cmpd="sng">
              <a:headEnd type="none"/>
              <a:tailEnd type="triangle"/>
            </a:ln>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a:endParaRPr lang="en-US"/>
            </a:p>
          </p:txBody>
        </p:sp>
      </p:grpSp>
      <p:grpSp>
        <p:nvGrpSpPr>
          <p:cNvPr id="59" name="Group 58"/>
          <p:cNvGrpSpPr/>
          <p:nvPr/>
        </p:nvGrpSpPr>
        <p:grpSpPr>
          <a:xfrm>
            <a:off x="2662060" y="2971954"/>
            <a:ext cx="3485739" cy="418776"/>
            <a:chOff x="4027098" y="4005042"/>
            <a:chExt cx="4160779" cy="690896"/>
          </a:xfrm>
        </p:grpSpPr>
        <p:sp>
          <p:nvSpPr>
            <p:cNvPr id="60" name="Rectangle 59"/>
            <p:cNvSpPr/>
            <p:nvPr/>
          </p:nvSpPr>
          <p:spPr>
            <a:xfrm>
              <a:off x="5679693" y="4005042"/>
              <a:ext cx="1027321" cy="685488"/>
            </a:xfrm>
            <a:prstGeom prst="rect">
              <a:avLst/>
            </a:prstGeom>
          </p:spPr>
          <p:txBody>
            <a:bodyPr wrap="square">
              <a:spAutoFit/>
            </a:bodyPr>
            <a:lstStyle/>
            <a:p>
              <a:r>
                <a:rPr lang="en-US" sz="1800" b="1" dirty="0">
                  <a:solidFill>
                    <a:srgbClr val="FF0000"/>
                  </a:solidFill>
                </a:rPr>
                <a:t>Price</a:t>
              </a:r>
              <a:r>
                <a:rPr lang="en-US" sz="2100" b="1" dirty="0">
                  <a:solidFill>
                    <a:srgbClr val="FF0000"/>
                  </a:solidFill>
                </a:rPr>
                <a:t> </a:t>
              </a:r>
              <a:r>
                <a:rPr lang="en-US" sz="1800" b="1" i="1" dirty="0" smtClean="0">
                  <a:solidFill>
                    <a:srgbClr val="000000"/>
                  </a:solidFill>
                </a:rPr>
                <a:t>p</a:t>
              </a:r>
              <a:endParaRPr lang="en-US" sz="2100" b="1" i="1" dirty="0">
                <a:solidFill>
                  <a:srgbClr val="000000"/>
                </a:solidFill>
              </a:endParaRPr>
            </a:p>
          </p:txBody>
        </p:sp>
        <p:sp>
          <p:nvSpPr>
            <p:cNvPr id="61" name="U-Turn Arrow 60"/>
            <p:cNvSpPr/>
            <p:nvPr/>
          </p:nvSpPr>
          <p:spPr>
            <a:xfrm rot="10800000" flipH="1">
              <a:off x="4027098" y="4161173"/>
              <a:ext cx="4160779" cy="534765"/>
            </a:xfrm>
            <a:prstGeom prst="uturnArrow">
              <a:avLst>
                <a:gd name="adj1" fmla="val 5853"/>
                <a:gd name="adj2" fmla="val 17554"/>
                <a:gd name="adj3" fmla="val 22872"/>
                <a:gd name="adj4" fmla="val 50000"/>
                <a:gd name="adj5" fmla="val 87766"/>
              </a:avLst>
            </a:prstGeom>
            <a:solidFill>
              <a:schemeClr val="accent6"/>
            </a:solidFill>
            <a:ln w="38100" cmpd="sng">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61"/>
          <p:cNvGrpSpPr/>
          <p:nvPr/>
        </p:nvGrpSpPr>
        <p:grpSpPr>
          <a:xfrm>
            <a:off x="2580727" y="2015521"/>
            <a:ext cx="3649419" cy="423122"/>
            <a:chOff x="3440963" y="2687349"/>
            <a:chExt cx="4865892" cy="564161"/>
          </a:xfrm>
        </p:grpSpPr>
        <p:sp>
          <p:nvSpPr>
            <p:cNvPr id="63" name="TextBox 62"/>
            <p:cNvSpPr txBox="1"/>
            <p:nvPr/>
          </p:nvSpPr>
          <p:spPr>
            <a:xfrm>
              <a:off x="5034435" y="2759068"/>
              <a:ext cx="1870597" cy="492442"/>
            </a:xfrm>
            <a:prstGeom prst="rect">
              <a:avLst/>
            </a:prstGeom>
            <a:noFill/>
          </p:spPr>
          <p:txBody>
            <a:bodyPr wrap="none" rtlCol="0">
              <a:spAutoFit/>
            </a:bodyPr>
            <a:lstStyle/>
            <a:p>
              <a:r>
                <a:rPr lang="en-US" sz="1800" b="1" dirty="0">
                  <a:solidFill>
                    <a:srgbClr val="FF0000"/>
                  </a:solidFill>
                </a:rPr>
                <a:t>Supply bid</a:t>
              </a:r>
              <a:r>
                <a:rPr lang="en-US" sz="1800" b="1" dirty="0"/>
                <a:t> </a:t>
              </a:r>
              <a:r>
                <a:rPr lang="en-US" sz="1800" b="1" i="1" dirty="0"/>
                <a:t>b</a:t>
              </a:r>
              <a:r>
                <a:rPr lang="en-US" sz="1800" b="1" i="1" baseline="-25000" dirty="0"/>
                <a:t>i</a:t>
              </a:r>
              <a:r>
                <a:rPr lang="en-US" dirty="0" smtClean="0"/>
                <a:t> </a:t>
              </a:r>
              <a:endParaRPr lang="en-US" dirty="0"/>
            </a:p>
          </p:txBody>
        </p:sp>
        <p:sp>
          <p:nvSpPr>
            <p:cNvPr id="64" name="U-Turn Arrow 63"/>
            <p:cNvSpPr/>
            <p:nvPr/>
          </p:nvSpPr>
          <p:spPr>
            <a:xfrm flipH="1">
              <a:off x="3440963" y="2687349"/>
              <a:ext cx="4865892" cy="446698"/>
            </a:xfrm>
            <a:prstGeom prst="uturnArrow">
              <a:avLst>
                <a:gd name="adj1" fmla="val 5853"/>
                <a:gd name="adj2" fmla="val 21587"/>
                <a:gd name="adj3" fmla="val 25126"/>
                <a:gd name="adj4" fmla="val 72622"/>
                <a:gd name="adj5" fmla="val 67269"/>
              </a:avLst>
            </a:prstGeom>
            <a:solidFill>
              <a:schemeClr val="accent6"/>
            </a:solidFill>
            <a:ln w="38100" cmpd="sng">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65" name="Picture 64"/>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Lst>
          </a:blip>
          <a:srcRect r="1619" b="18914"/>
          <a:stretch/>
        </p:blipFill>
        <p:spPr>
          <a:xfrm>
            <a:off x="6069735" y="2404582"/>
            <a:ext cx="821199" cy="661933"/>
          </a:xfrm>
          <a:prstGeom prst="rect">
            <a:avLst/>
          </a:prstGeom>
        </p:spPr>
      </p:pic>
      <p:pic>
        <p:nvPicPr>
          <p:cNvPr id="66" name="Picture 65"/>
          <p:cNvPicPr>
            <a:picLocks noChangeAspect="1"/>
          </p:cNvPicPr>
          <p:nvPr/>
        </p:nvPicPr>
        <p:blipFill>
          <a:blip r:embed="rId5"/>
          <a:stretch>
            <a:fillRect/>
          </a:stretch>
        </p:blipFill>
        <p:spPr>
          <a:xfrm>
            <a:off x="3959411" y="1026687"/>
            <a:ext cx="742643" cy="742643"/>
          </a:xfrm>
          <a:prstGeom prst="rect">
            <a:avLst/>
          </a:prstGeom>
        </p:spPr>
      </p:pic>
      <p:pic>
        <p:nvPicPr>
          <p:cNvPr id="67" name="Picture 66"/>
          <p:cNvPicPr>
            <a:picLocks noChangeAspect="1"/>
          </p:cNvPicPr>
          <p:nvPr/>
        </p:nvPicPr>
        <p:blipFill>
          <a:blip r:embed="rId6"/>
          <a:stretch>
            <a:fillRect/>
          </a:stretch>
        </p:blipFill>
        <p:spPr>
          <a:xfrm>
            <a:off x="2032674" y="2255424"/>
            <a:ext cx="824599" cy="824599"/>
          </a:xfrm>
          <a:prstGeom prst="rect">
            <a:avLst/>
          </a:prstGeom>
        </p:spPr>
      </p:pic>
    </p:spTree>
    <p:extLst>
      <p:ext uri="{BB962C8B-B14F-4D97-AF65-F5344CB8AC3E}">
        <p14:creationId xmlns:p14="http://schemas.microsoft.com/office/powerpoint/2010/main" val="4039936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parameterized supply function mechanism</a:t>
            </a:r>
            <a:endParaRPr lang="en-US" dirty="0"/>
          </a:p>
        </p:txBody>
      </p:sp>
      <p:sp>
        <p:nvSpPr>
          <p:cNvPr id="4" name="Slide Number Placeholder 3"/>
          <p:cNvSpPr>
            <a:spLocks noGrp="1"/>
          </p:cNvSpPr>
          <p:nvPr>
            <p:ph type="sldNum" sz="quarter" idx="12"/>
          </p:nvPr>
        </p:nvSpPr>
        <p:spPr/>
        <p:txBody>
          <a:bodyPr/>
          <a:lstStyle/>
          <a:p>
            <a:fld id="{BEF2797F-2695-4387-B238-5AD92FE72A43}" type="slidenum">
              <a:rPr lang="en-US" smtClean="0"/>
              <a:t>14</a:t>
            </a:fld>
            <a:endParaRPr lang="en-US"/>
          </a:p>
        </p:txBody>
      </p:sp>
      <p:sp>
        <p:nvSpPr>
          <p:cNvPr id="8" name="TextBox 7"/>
          <p:cNvSpPr txBox="1"/>
          <p:nvPr/>
        </p:nvSpPr>
        <p:spPr>
          <a:xfrm>
            <a:off x="832556" y="3725333"/>
            <a:ext cx="7620000" cy="707886"/>
          </a:xfrm>
          <a:prstGeom prst="rect">
            <a:avLst/>
          </a:prstGeom>
          <a:noFill/>
          <a:ln>
            <a:solidFill>
              <a:schemeClr val="tx1"/>
            </a:solidFill>
          </a:ln>
        </p:spPr>
        <p:txBody>
          <a:bodyPr wrap="square" rtlCol="0">
            <a:spAutoFit/>
          </a:bodyPr>
          <a:lstStyle/>
          <a:p>
            <a:r>
              <a:rPr lang="en-US" sz="2000" dirty="0" smtClean="0"/>
              <a:t>Applicable to any problem of satisfying an inelastic demand </a:t>
            </a:r>
            <a:r>
              <a:rPr lang="en-US" sz="2000" b="1" i="1" dirty="0" err="1" smtClean="0"/>
              <a:t>δ</a:t>
            </a:r>
            <a:r>
              <a:rPr lang="en-US" sz="2000" dirty="0" smtClean="0"/>
              <a:t> with </a:t>
            </a:r>
            <a:r>
              <a:rPr lang="en-US" sz="2000" b="1" i="1" dirty="0" smtClean="0"/>
              <a:t>N</a:t>
            </a:r>
            <a:r>
              <a:rPr lang="en-US" sz="2000" dirty="0" smtClean="0"/>
              <a:t> suppliers with an (expensive) backup option</a:t>
            </a:r>
            <a:endParaRPr lang="en-US" sz="2000" dirty="0"/>
          </a:p>
        </p:txBody>
      </p:sp>
      <p:sp>
        <p:nvSpPr>
          <p:cNvPr id="19" name="Date Placeholder 18"/>
          <p:cNvSpPr>
            <a:spLocks noGrp="1"/>
          </p:cNvSpPr>
          <p:nvPr>
            <p:ph type="dt" sz="half" idx="10"/>
          </p:nvPr>
        </p:nvSpPr>
        <p:spPr/>
        <p:txBody>
          <a:bodyPr/>
          <a:lstStyle/>
          <a:p>
            <a:fld id="{319066BD-691A-ED49-91F2-FF4512AE79DE}" type="datetime1">
              <a:rPr lang="en-US" smtClean="0"/>
              <a:t>11/5/15</a:t>
            </a:fld>
            <a:endParaRPr lang="en-US" dirty="0"/>
          </a:p>
        </p:txBody>
      </p:sp>
      <p:grpSp>
        <p:nvGrpSpPr>
          <p:cNvPr id="30" name="Group 29"/>
          <p:cNvGrpSpPr/>
          <p:nvPr/>
        </p:nvGrpSpPr>
        <p:grpSpPr>
          <a:xfrm>
            <a:off x="1462186" y="1623055"/>
            <a:ext cx="5755763" cy="1839374"/>
            <a:chOff x="1462181" y="2035236"/>
            <a:chExt cx="5755762" cy="2452500"/>
          </a:xfrm>
        </p:grpSpPr>
        <p:sp>
          <p:nvSpPr>
            <p:cNvPr id="31" name="Rectangle 30"/>
            <p:cNvSpPr/>
            <p:nvPr/>
          </p:nvSpPr>
          <p:spPr>
            <a:xfrm>
              <a:off x="1462181" y="3828202"/>
              <a:ext cx="1287532" cy="595035"/>
            </a:xfrm>
            <a:prstGeom prst="rect">
              <a:avLst/>
            </a:prstGeom>
            <a:ln>
              <a:noFill/>
            </a:ln>
          </p:spPr>
          <p:txBody>
            <a:bodyPr wrap="none">
              <a:spAutoFit/>
            </a:bodyPr>
            <a:lstStyle/>
            <a:p>
              <a:r>
                <a:rPr lang="en-US" sz="2300" dirty="0"/>
                <a:t>Operator</a:t>
              </a:r>
            </a:p>
          </p:txBody>
        </p:sp>
        <p:sp>
          <p:nvSpPr>
            <p:cNvPr id="32" name="Rectangle 31"/>
            <p:cNvSpPr/>
            <p:nvPr/>
          </p:nvSpPr>
          <p:spPr>
            <a:xfrm>
              <a:off x="6077418" y="3892701"/>
              <a:ext cx="1140525" cy="595035"/>
            </a:xfrm>
            <a:prstGeom prst="rect">
              <a:avLst/>
            </a:prstGeom>
            <a:ln>
              <a:noFill/>
            </a:ln>
          </p:spPr>
          <p:txBody>
            <a:bodyPr wrap="none">
              <a:spAutoFit/>
            </a:bodyPr>
            <a:lstStyle/>
            <a:p>
              <a:r>
                <a:rPr lang="en-US" sz="2300" dirty="0"/>
                <a:t>Tenants</a:t>
              </a:r>
            </a:p>
          </p:txBody>
        </p:sp>
        <p:sp>
          <p:nvSpPr>
            <p:cNvPr id="33" name="Rectangle 32"/>
            <p:cNvSpPr/>
            <p:nvPr/>
          </p:nvSpPr>
          <p:spPr>
            <a:xfrm>
              <a:off x="3924445" y="2035236"/>
              <a:ext cx="905917" cy="595035"/>
            </a:xfrm>
            <a:prstGeom prst="rect">
              <a:avLst/>
            </a:prstGeom>
            <a:ln>
              <a:noFill/>
            </a:ln>
          </p:spPr>
          <p:txBody>
            <a:bodyPr wrap="none">
              <a:spAutoFit/>
            </a:bodyPr>
            <a:lstStyle/>
            <a:p>
              <a:r>
                <a:rPr lang="en-US" sz="2300" dirty="0"/>
                <a:t>Utility</a:t>
              </a:r>
            </a:p>
          </p:txBody>
        </p:sp>
      </p:grpSp>
      <p:grpSp>
        <p:nvGrpSpPr>
          <p:cNvPr id="34" name="Group 33"/>
          <p:cNvGrpSpPr/>
          <p:nvPr/>
        </p:nvGrpSpPr>
        <p:grpSpPr>
          <a:xfrm>
            <a:off x="2268380" y="952561"/>
            <a:ext cx="1616686" cy="1316928"/>
            <a:chOff x="2268380" y="952561"/>
            <a:chExt cx="1616686" cy="1316928"/>
          </a:xfrm>
        </p:grpSpPr>
        <p:sp>
          <p:nvSpPr>
            <p:cNvPr id="35" name="TextBox 34"/>
            <p:cNvSpPr txBox="1"/>
            <p:nvPr/>
          </p:nvSpPr>
          <p:spPr>
            <a:xfrm>
              <a:off x="2268380" y="952561"/>
              <a:ext cx="1383964" cy="346249"/>
            </a:xfrm>
            <a:prstGeom prst="rect">
              <a:avLst/>
            </a:prstGeom>
            <a:noFill/>
          </p:spPr>
          <p:txBody>
            <a:bodyPr wrap="none" lIns="68580" tIns="34290" rIns="68580" bIns="34290" rtlCol="0">
              <a:spAutoFit/>
            </a:bodyPr>
            <a:lstStyle/>
            <a:p>
              <a:r>
                <a:rPr lang="en-US" sz="1800" b="1" dirty="0">
                  <a:solidFill>
                    <a:srgbClr val="FF0000"/>
                  </a:solidFill>
                </a:rPr>
                <a:t>Cut energy</a:t>
              </a:r>
              <a:r>
                <a:rPr lang="en-US" sz="1500" dirty="0"/>
                <a:t> </a:t>
              </a:r>
              <a:r>
                <a:rPr lang="en-US" sz="1800" b="1" i="1" dirty="0" err="1"/>
                <a:t>δ</a:t>
              </a:r>
              <a:endParaRPr lang="en-US" sz="1500" b="1" i="1" dirty="0"/>
            </a:p>
          </p:txBody>
        </p:sp>
        <p:sp>
          <p:nvSpPr>
            <p:cNvPr id="36" name="Freeform 35"/>
            <p:cNvSpPr/>
            <p:nvPr/>
          </p:nvSpPr>
          <p:spPr>
            <a:xfrm>
              <a:off x="2378048" y="1370627"/>
              <a:ext cx="1507018" cy="898862"/>
            </a:xfrm>
            <a:custGeom>
              <a:avLst/>
              <a:gdLst>
                <a:gd name="connsiteX0" fmla="*/ 1921874 w 1921874"/>
                <a:gd name="connsiteY0" fmla="*/ 10767 h 1130440"/>
                <a:gd name="connsiteX1" fmla="*/ 301008 w 1921874"/>
                <a:gd name="connsiteY1" fmla="*/ 161171 h 1130440"/>
                <a:gd name="connsiteX2" fmla="*/ 229 w 1921874"/>
                <a:gd name="connsiteY2" fmla="*/ 1130440 h 1130440"/>
              </a:gdLst>
              <a:ahLst/>
              <a:cxnLst>
                <a:cxn ang="0">
                  <a:pos x="connsiteX0" y="connsiteY0"/>
                </a:cxn>
                <a:cxn ang="0">
                  <a:pos x="connsiteX1" y="connsiteY1"/>
                </a:cxn>
                <a:cxn ang="0">
                  <a:pos x="connsiteX2" y="connsiteY2"/>
                </a:cxn>
              </a:cxnLst>
              <a:rect l="l" t="t" r="r" b="b"/>
              <a:pathLst>
                <a:path w="1921874" h="1130440">
                  <a:moveTo>
                    <a:pt x="1921874" y="10767"/>
                  </a:moveTo>
                  <a:cubicBezTo>
                    <a:pt x="1271578" y="-7337"/>
                    <a:pt x="621282" y="-25441"/>
                    <a:pt x="301008" y="161171"/>
                  </a:cubicBezTo>
                  <a:cubicBezTo>
                    <a:pt x="-19266" y="347783"/>
                    <a:pt x="229" y="1130440"/>
                    <a:pt x="229" y="1130440"/>
                  </a:cubicBezTo>
                </a:path>
              </a:pathLst>
            </a:custGeom>
            <a:ln w="57150" cmpd="sng">
              <a:solidFill>
                <a:srgbClr val="70AD47"/>
              </a:solidFill>
              <a:headEnd type="none"/>
              <a:tailEnd type="triangle"/>
            </a:ln>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a:endParaRPr lang="en-US"/>
            </a:p>
          </p:txBody>
        </p:sp>
      </p:grpSp>
      <p:grpSp>
        <p:nvGrpSpPr>
          <p:cNvPr id="38" name="Group 37"/>
          <p:cNvGrpSpPr/>
          <p:nvPr/>
        </p:nvGrpSpPr>
        <p:grpSpPr>
          <a:xfrm>
            <a:off x="630760" y="1439271"/>
            <a:ext cx="1643869" cy="914478"/>
            <a:chOff x="841008" y="1919026"/>
            <a:chExt cx="2191824" cy="1219304"/>
          </a:xfrm>
        </p:grpSpPr>
        <p:sp>
          <p:nvSpPr>
            <p:cNvPr id="39" name="TextBox 38"/>
            <p:cNvSpPr txBox="1"/>
            <p:nvPr/>
          </p:nvSpPr>
          <p:spPr>
            <a:xfrm>
              <a:off x="841008" y="1919026"/>
              <a:ext cx="1998861" cy="861775"/>
            </a:xfrm>
            <a:prstGeom prst="rect">
              <a:avLst/>
            </a:prstGeom>
            <a:noFill/>
          </p:spPr>
          <p:txBody>
            <a:bodyPr wrap="none" rtlCol="0">
              <a:spAutoFit/>
            </a:bodyPr>
            <a:lstStyle/>
            <a:p>
              <a:r>
                <a:rPr lang="en-US" sz="1800" b="1" dirty="0">
                  <a:solidFill>
                    <a:srgbClr val="FF0000"/>
                  </a:solidFill>
                </a:rPr>
                <a:t>Diesel energy</a:t>
              </a:r>
              <a:r>
                <a:rPr lang="en-US" sz="1800" b="1" dirty="0"/>
                <a:t> </a:t>
              </a:r>
            </a:p>
            <a:p>
              <a:r>
                <a:rPr lang="en-US" sz="1800" b="1" i="1" dirty="0"/>
                <a:t>y = </a:t>
              </a:r>
              <a:r>
                <a:rPr lang="en-US" sz="1800" b="1" i="1" dirty="0" err="1"/>
                <a:t>δ</a:t>
              </a:r>
              <a:r>
                <a:rPr lang="en-US" sz="1800" b="1" i="1" dirty="0"/>
                <a:t> - </a:t>
              </a:r>
              <a:r>
                <a:rPr lang="en-US" sz="1800" b="1" i="1" dirty="0" err="1"/>
                <a:t>Σ</a:t>
              </a:r>
              <a:r>
                <a:rPr lang="en-US" sz="1800" b="1" i="1" baseline="-25000" dirty="0" err="1"/>
                <a:t>i</a:t>
              </a:r>
              <a:r>
                <a:rPr lang="en-US" sz="1800" b="1" i="1" dirty="0" err="1"/>
                <a:t>s</a:t>
              </a:r>
              <a:r>
                <a:rPr lang="en-US" sz="1800" b="1" i="1" baseline="-25000" dirty="0" err="1"/>
                <a:t>i</a:t>
              </a:r>
              <a:endParaRPr lang="en-US" sz="1800" b="1" i="1" baseline="-25000" dirty="0"/>
            </a:p>
          </p:txBody>
        </p:sp>
        <p:sp>
          <p:nvSpPr>
            <p:cNvPr id="40" name="Freeform 39"/>
            <p:cNvSpPr/>
            <p:nvPr/>
          </p:nvSpPr>
          <p:spPr>
            <a:xfrm rot="21270576">
              <a:off x="2222258" y="2476482"/>
              <a:ext cx="810574" cy="661848"/>
            </a:xfrm>
            <a:custGeom>
              <a:avLst/>
              <a:gdLst>
                <a:gd name="connsiteX0" fmla="*/ 551428 w 580161"/>
                <a:gd name="connsiteY0" fmla="*/ 654249 h 654249"/>
                <a:gd name="connsiteX1" fmla="*/ 518008 w 580161"/>
                <a:gd name="connsiteY1" fmla="*/ 86057 h 654249"/>
                <a:gd name="connsiteX2" fmla="*/ 0 w 580161"/>
                <a:gd name="connsiteY2" fmla="*/ 2499 h 654249"/>
              </a:gdLst>
              <a:ahLst/>
              <a:cxnLst>
                <a:cxn ang="0">
                  <a:pos x="connsiteX0" y="connsiteY0"/>
                </a:cxn>
                <a:cxn ang="0">
                  <a:pos x="connsiteX1" y="connsiteY1"/>
                </a:cxn>
                <a:cxn ang="0">
                  <a:pos x="connsiteX2" y="connsiteY2"/>
                </a:cxn>
              </a:cxnLst>
              <a:rect l="l" t="t" r="r" b="b"/>
              <a:pathLst>
                <a:path w="580161" h="654249">
                  <a:moveTo>
                    <a:pt x="551428" y="654249"/>
                  </a:moveTo>
                  <a:cubicBezTo>
                    <a:pt x="580670" y="424465"/>
                    <a:pt x="609913" y="194682"/>
                    <a:pt x="518008" y="86057"/>
                  </a:cubicBezTo>
                  <a:cubicBezTo>
                    <a:pt x="426103" y="-22568"/>
                    <a:pt x="0" y="2499"/>
                    <a:pt x="0" y="2499"/>
                  </a:cubicBezTo>
                </a:path>
              </a:pathLst>
            </a:custGeom>
            <a:ln w="57150" cmpd="sng">
              <a:solidFill>
                <a:schemeClr val="accent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6622418" y="1385046"/>
            <a:ext cx="2005556" cy="963308"/>
            <a:chOff x="6622417" y="1385045"/>
            <a:chExt cx="2005556" cy="963308"/>
          </a:xfrm>
        </p:grpSpPr>
        <p:sp>
          <p:nvSpPr>
            <p:cNvPr id="42" name="TextBox 41"/>
            <p:cNvSpPr txBox="1"/>
            <p:nvPr/>
          </p:nvSpPr>
          <p:spPr>
            <a:xfrm>
              <a:off x="7168599" y="1385045"/>
              <a:ext cx="1459374" cy="623248"/>
            </a:xfrm>
            <a:prstGeom prst="rect">
              <a:avLst/>
            </a:prstGeom>
            <a:noFill/>
          </p:spPr>
          <p:txBody>
            <a:bodyPr wrap="none" lIns="68580" tIns="34290" rIns="68580" bIns="34290" rtlCol="0">
              <a:spAutoFit/>
            </a:bodyPr>
            <a:lstStyle/>
            <a:p>
              <a:r>
                <a:rPr lang="en-US" sz="1800" b="1" dirty="0">
                  <a:solidFill>
                    <a:srgbClr val="FF0000"/>
                  </a:solidFill>
                </a:rPr>
                <a:t>Cut energy by</a:t>
              </a:r>
            </a:p>
            <a:p>
              <a:r>
                <a:rPr lang="en-US" sz="1800" b="1" dirty="0"/>
                <a:t> </a:t>
              </a:r>
              <a:r>
                <a:rPr lang="en-US" sz="1800" b="1" i="1" dirty="0" err="1"/>
                <a:t>s</a:t>
              </a:r>
              <a:r>
                <a:rPr lang="en-US" sz="1800" b="1" i="1" baseline="-25000" dirty="0" err="1"/>
                <a:t>i</a:t>
              </a:r>
              <a:r>
                <a:rPr lang="en-US" sz="1800" b="1" i="1" dirty="0"/>
                <a:t>=</a:t>
              </a:r>
              <a:r>
                <a:rPr lang="en-US" sz="1800" b="1" i="1" dirty="0" err="1"/>
                <a:t>δ</a:t>
              </a:r>
              <a:r>
                <a:rPr lang="en-US" sz="1800" b="1" i="1" dirty="0"/>
                <a:t>-b</a:t>
              </a:r>
              <a:r>
                <a:rPr lang="en-US" sz="1800" b="1" i="1" baseline="-25000" dirty="0"/>
                <a:t>i</a:t>
              </a:r>
              <a:r>
                <a:rPr lang="en-US" sz="1800" b="1" i="1" dirty="0"/>
                <a:t>/p</a:t>
              </a:r>
            </a:p>
          </p:txBody>
        </p:sp>
        <p:sp>
          <p:nvSpPr>
            <p:cNvPr id="43" name="Freeform 42"/>
            <p:cNvSpPr/>
            <p:nvPr/>
          </p:nvSpPr>
          <p:spPr>
            <a:xfrm rot="293460">
              <a:off x="6622417" y="1650601"/>
              <a:ext cx="552601" cy="697752"/>
            </a:xfrm>
            <a:custGeom>
              <a:avLst/>
              <a:gdLst>
                <a:gd name="connsiteX0" fmla="*/ 44440 w 762968"/>
                <a:gd name="connsiteY0" fmla="*/ 741204 h 741204"/>
                <a:gd name="connsiteX1" fmla="*/ 77860 w 762968"/>
                <a:gd name="connsiteY1" fmla="*/ 89454 h 741204"/>
                <a:gd name="connsiteX2" fmla="*/ 762968 w 762968"/>
                <a:gd name="connsiteY2" fmla="*/ 5896 h 741204"/>
              </a:gdLst>
              <a:ahLst/>
              <a:cxnLst>
                <a:cxn ang="0">
                  <a:pos x="connsiteX0" y="connsiteY0"/>
                </a:cxn>
                <a:cxn ang="0">
                  <a:pos x="connsiteX1" y="connsiteY1"/>
                </a:cxn>
                <a:cxn ang="0">
                  <a:pos x="connsiteX2" y="connsiteY2"/>
                </a:cxn>
              </a:cxnLst>
              <a:rect l="l" t="t" r="r" b="b"/>
              <a:pathLst>
                <a:path w="762968" h="741204">
                  <a:moveTo>
                    <a:pt x="44440" y="741204"/>
                  </a:moveTo>
                  <a:cubicBezTo>
                    <a:pt x="1272" y="476604"/>
                    <a:pt x="-41895" y="212005"/>
                    <a:pt x="77860" y="89454"/>
                  </a:cubicBezTo>
                  <a:cubicBezTo>
                    <a:pt x="197615" y="-33097"/>
                    <a:pt x="762968" y="5896"/>
                    <a:pt x="762968" y="5896"/>
                  </a:cubicBezTo>
                </a:path>
              </a:pathLst>
            </a:custGeom>
            <a:ln w="57150" cmpd="sng">
              <a:headEnd type="none"/>
              <a:tailEnd type="triangle"/>
            </a:ln>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a:endParaRPr lang="en-US"/>
            </a:p>
          </p:txBody>
        </p:sp>
      </p:grpSp>
      <p:grpSp>
        <p:nvGrpSpPr>
          <p:cNvPr id="44" name="Group 43"/>
          <p:cNvGrpSpPr/>
          <p:nvPr/>
        </p:nvGrpSpPr>
        <p:grpSpPr>
          <a:xfrm>
            <a:off x="2662060" y="2971954"/>
            <a:ext cx="3485739" cy="418776"/>
            <a:chOff x="4027098" y="4005042"/>
            <a:chExt cx="4160779" cy="690896"/>
          </a:xfrm>
        </p:grpSpPr>
        <p:sp>
          <p:nvSpPr>
            <p:cNvPr id="45" name="Rectangle 44"/>
            <p:cNvSpPr/>
            <p:nvPr/>
          </p:nvSpPr>
          <p:spPr>
            <a:xfrm>
              <a:off x="5679693" y="4005042"/>
              <a:ext cx="1027321" cy="685488"/>
            </a:xfrm>
            <a:prstGeom prst="rect">
              <a:avLst/>
            </a:prstGeom>
          </p:spPr>
          <p:txBody>
            <a:bodyPr wrap="square">
              <a:spAutoFit/>
            </a:bodyPr>
            <a:lstStyle/>
            <a:p>
              <a:r>
                <a:rPr lang="en-US" sz="1800" b="1" dirty="0">
                  <a:solidFill>
                    <a:srgbClr val="FF0000"/>
                  </a:solidFill>
                </a:rPr>
                <a:t>Price</a:t>
              </a:r>
              <a:r>
                <a:rPr lang="en-US" sz="2100" b="1" dirty="0">
                  <a:solidFill>
                    <a:srgbClr val="FF0000"/>
                  </a:solidFill>
                </a:rPr>
                <a:t> </a:t>
              </a:r>
              <a:r>
                <a:rPr lang="en-US" sz="1800" b="1" i="1" dirty="0" smtClean="0">
                  <a:solidFill>
                    <a:srgbClr val="000000"/>
                  </a:solidFill>
                </a:rPr>
                <a:t>p</a:t>
              </a:r>
              <a:endParaRPr lang="en-US" sz="2100" b="1" i="1" dirty="0">
                <a:solidFill>
                  <a:srgbClr val="000000"/>
                </a:solidFill>
              </a:endParaRPr>
            </a:p>
          </p:txBody>
        </p:sp>
        <p:sp>
          <p:nvSpPr>
            <p:cNvPr id="46" name="U-Turn Arrow 45"/>
            <p:cNvSpPr/>
            <p:nvPr/>
          </p:nvSpPr>
          <p:spPr>
            <a:xfrm rot="10800000" flipH="1">
              <a:off x="4027098" y="4161173"/>
              <a:ext cx="4160779" cy="534765"/>
            </a:xfrm>
            <a:prstGeom prst="uturnArrow">
              <a:avLst>
                <a:gd name="adj1" fmla="val 5853"/>
                <a:gd name="adj2" fmla="val 17554"/>
                <a:gd name="adj3" fmla="val 22872"/>
                <a:gd name="adj4" fmla="val 50000"/>
                <a:gd name="adj5" fmla="val 87766"/>
              </a:avLst>
            </a:prstGeom>
            <a:solidFill>
              <a:schemeClr val="accent6"/>
            </a:solidFill>
            <a:ln w="38100" cmpd="sng">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7" name="Group 46"/>
          <p:cNvGrpSpPr/>
          <p:nvPr/>
        </p:nvGrpSpPr>
        <p:grpSpPr>
          <a:xfrm>
            <a:off x="2580727" y="2015521"/>
            <a:ext cx="3649419" cy="423122"/>
            <a:chOff x="3440963" y="2687349"/>
            <a:chExt cx="4865892" cy="564161"/>
          </a:xfrm>
        </p:grpSpPr>
        <p:sp>
          <p:nvSpPr>
            <p:cNvPr id="48" name="TextBox 47"/>
            <p:cNvSpPr txBox="1"/>
            <p:nvPr/>
          </p:nvSpPr>
          <p:spPr>
            <a:xfrm>
              <a:off x="5034435" y="2759068"/>
              <a:ext cx="1870597" cy="492442"/>
            </a:xfrm>
            <a:prstGeom prst="rect">
              <a:avLst/>
            </a:prstGeom>
            <a:noFill/>
          </p:spPr>
          <p:txBody>
            <a:bodyPr wrap="none" rtlCol="0">
              <a:spAutoFit/>
            </a:bodyPr>
            <a:lstStyle/>
            <a:p>
              <a:r>
                <a:rPr lang="en-US" sz="1800" b="1" dirty="0">
                  <a:solidFill>
                    <a:srgbClr val="FF0000"/>
                  </a:solidFill>
                </a:rPr>
                <a:t>Supply bid</a:t>
              </a:r>
              <a:r>
                <a:rPr lang="en-US" sz="1800" b="1" dirty="0"/>
                <a:t> </a:t>
              </a:r>
              <a:r>
                <a:rPr lang="en-US" sz="1800" b="1" i="1" dirty="0"/>
                <a:t>b</a:t>
              </a:r>
              <a:r>
                <a:rPr lang="en-US" sz="1800" b="1" i="1" baseline="-25000" dirty="0"/>
                <a:t>i</a:t>
              </a:r>
              <a:r>
                <a:rPr lang="en-US" dirty="0" smtClean="0"/>
                <a:t> </a:t>
              </a:r>
              <a:endParaRPr lang="en-US" dirty="0"/>
            </a:p>
          </p:txBody>
        </p:sp>
        <p:sp>
          <p:nvSpPr>
            <p:cNvPr id="49" name="U-Turn Arrow 48"/>
            <p:cNvSpPr/>
            <p:nvPr/>
          </p:nvSpPr>
          <p:spPr>
            <a:xfrm flipH="1">
              <a:off x="3440963" y="2687349"/>
              <a:ext cx="4865892" cy="446698"/>
            </a:xfrm>
            <a:prstGeom prst="uturnArrow">
              <a:avLst>
                <a:gd name="adj1" fmla="val 5853"/>
                <a:gd name="adj2" fmla="val 21587"/>
                <a:gd name="adj3" fmla="val 25126"/>
                <a:gd name="adj4" fmla="val 72622"/>
                <a:gd name="adj5" fmla="val 67269"/>
              </a:avLst>
            </a:prstGeom>
            <a:solidFill>
              <a:schemeClr val="accent6"/>
            </a:solidFill>
            <a:ln w="38100" cmpd="sng">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50" name="Picture 49"/>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Lst>
          </a:blip>
          <a:srcRect r="1619" b="18914"/>
          <a:stretch/>
        </p:blipFill>
        <p:spPr>
          <a:xfrm>
            <a:off x="6069735" y="2404582"/>
            <a:ext cx="821199" cy="661933"/>
          </a:xfrm>
          <a:prstGeom prst="rect">
            <a:avLst/>
          </a:prstGeom>
        </p:spPr>
      </p:pic>
      <p:pic>
        <p:nvPicPr>
          <p:cNvPr id="51" name="Picture 50"/>
          <p:cNvPicPr>
            <a:picLocks noChangeAspect="1"/>
          </p:cNvPicPr>
          <p:nvPr/>
        </p:nvPicPr>
        <p:blipFill>
          <a:blip r:embed="rId5"/>
          <a:stretch>
            <a:fillRect/>
          </a:stretch>
        </p:blipFill>
        <p:spPr>
          <a:xfrm>
            <a:off x="3959411" y="1026687"/>
            <a:ext cx="742643" cy="742643"/>
          </a:xfrm>
          <a:prstGeom prst="rect">
            <a:avLst/>
          </a:prstGeom>
        </p:spPr>
      </p:pic>
      <p:pic>
        <p:nvPicPr>
          <p:cNvPr id="52" name="Picture 51"/>
          <p:cNvPicPr>
            <a:picLocks noChangeAspect="1"/>
          </p:cNvPicPr>
          <p:nvPr/>
        </p:nvPicPr>
        <p:blipFill>
          <a:blip r:embed="rId6"/>
          <a:stretch>
            <a:fillRect/>
          </a:stretch>
        </p:blipFill>
        <p:spPr>
          <a:xfrm>
            <a:off x="2032674" y="2255424"/>
            <a:ext cx="824599" cy="824599"/>
          </a:xfrm>
          <a:prstGeom prst="rect">
            <a:avLst/>
          </a:prstGeom>
        </p:spPr>
      </p:pic>
    </p:spTree>
    <p:extLst>
      <p:ext uri="{BB962C8B-B14F-4D97-AF65-F5344CB8AC3E}">
        <p14:creationId xmlns:p14="http://schemas.microsoft.com/office/powerpoint/2010/main" val="37858977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2942" y="1365907"/>
            <a:ext cx="7428495" cy="1962076"/>
          </a:xfrm>
          <a:prstGeom prst="rect">
            <a:avLst/>
          </a:prstGeom>
          <a:noFill/>
          <a:ln>
            <a:solidFill>
              <a:schemeClr val="accent1"/>
            </a:solidFill>
          </a:ln>
        </p:spPr>
        <p:txBody>
          <a:bodyPr wrap="square" lIns="68580" tIns="34290" rIns="68580" bIns="34290" rtlCol="0">
            <a:spAutoFit/>
          </a:bodyPr>
          <a:lstStyle/>
          <a:p>
            <a:r>
              <a:rPr lang="en-US" sz="2100" b="1" dirty="0" smtClean="0">
                <a:solidFill>
                  <a:schemeClr val="accent6"/>
                </a:solidFill>
              </a:rPr>
              <a:t>Theorem:</a:t>
            </a:r>
            <a:r>
              <a:rPr lang="en-US" sz="2100" dirty="0" smtClean="0"/>
              <a:t> </a:t>
            </a:r>
            <a:r>
              <a:rPr lang="en-US" sz="2100" dirty="0"/>
              <a:t>When tenants are </a:t>
            </a:r>
            <a:r>
              <a:rPr lang="en-US" sz="2100" b="1" dirty="0">
                <a:solidFill>
                  <a:srgbClr val="FF0000"/>
                </a:solidFill>
              </a:rPr>
              <a:t>price-taking</a:t>
            </a:r>
            <a:r>
              <a:rPr lang="en-US" sz="2100" dirty="0"/>
              <a:t>, the market equilibrium is unique and characterized by </a:t>
            </a:r>
          </a:p>
          <a:p>
            <a:endParaRPr lang="en-US" sz="2100" dirty="0"/>
          </a:p>
          <a:p>
            <a:endParaRPr lang="en-US" sz="2100" dirty="0"/>
          </a:p>
          <a:p>
            <a:endParaRPr lang="en-US" sz="2100" dirty="0"/>
          </a:p>
          <a:p>
            <a:endParaRPr lang="en-US" sz="1800" dirty="0"/>
          </a:p>
        </p:txBody>
      </p:sp>
      <p:sp>
        <p:nvSpPr>
          <p:cNvPr id="2" name="Title 1"/>
          <p:cNvSpPr>
            <a:spLocks noGrp="1"/>
          </p:cNvSpPr>
          <p:nvPr>
            <p:ph type="title"/>
          </p:nvPr>
        </p:nvSpPr>
        <p:spPr/>
        <p:txBody>
          <a:bodyPr/>
          <a:lstStyle/>
          <a:p>
            <a:r>
              <a:rPr lang="en-US" dirty="0" smtClean="0"/>
              <a:t>Characterizing the equilibrium</a:t>
            </a:r>
            <a:endParaRPr lang="en-US" b="1" dirty="0"/>
          </a:p>
        </p:txBody>
      </p:sp>
      <p:sp>
        <p:nvSpPr>
          <p:cNvPr id="4" name="Slide Number Placeholder 3"/>
          <p:cNvSpPr>
            <a:spLocks noGrp="1"/>
          </p:cNvSpPr>
          <p:nvPr>
            <p:ph type="sldNum" sz="quarter" idx="12"/>
          </p:nvPr>
        </p:nvSpPr>
        <p:spPr/>
        <p:txBody>
          <a:bodyPr/>
          <a:lstStyle/>
          <a:p>
            <a:fld id="{629637A9-119A-49DA-BD12-AAC58B377D80}" type="slidenum">
              <a:rPr lang="en-US" smtClean="0"/>
              <a:t>15</a:t>
            </a:fld>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352" y="2001721"/>
            <a:ext cx="5305425" cy="1171575"/>
          </a:xfrm>
          <a:prstGeom prst="rect">
            <a:avLst/>
          </a:prstGeom>
        </p:spPr>
      </p:pic>
      <p:grpSp>
        <p:nvGrpSpPr>
          <p:cNvPr id="11" name="Group 10"/>
          <p:cNvGrpSpPr/>
          <p:nvPr/>
        </p:nvGrpSpPr>
        <p:grpSpPr>
          <a:xfrm>
            <a:off x="3602757" y="1990292"/>
            <a:ext cx="3261354" cy="2173106"/>
            <a:chOff x="5330488" y="3669715"/>
            <a:chExt cx="4348472" cy="2897474"/>
          </a:xfrm>
        </p:grpSpPr>
        <p:sp>
          <p:nvSpPr>
            <p:cNvPr id="8" name="Rectangle 7"/>
            <p:cNvSpPr/>
            <p:nvPr/>
          </p:nvSpPr>
          <p:spPr>
            <a:xfrm>
              <a:off x="5330488" y="3669715"/>
              <a:ext cx="4348472" cy="89995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7325784" y="4619546"/>
              <a:ext cx="368130" cy="993846"/>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742827" y="5705414"/>
              <a:ext cx="3534047" cy="861775"/>
            </a:xfrm>
            <a:prstGeom prst="rect">
              <a:avLst/>
            </a:prstGeom>
            <a:noFill/>
          </p:spPr>
          <p:txBody>
            <a:bodyPr wrap="square" rtlCol="0">
              <a:spAutoFit/>
            </a:bodyPr>
            <a:lstStyle/>
            <a:p>
              <a:r>
                <a:rPr lang="en-US" sz="1800" dirty="0">
                  <a:solidFill>
                    <a:srgbClr val="FF0000"/>
                  </a:solidFill>
                </a:rPr>
                <a:t>Due to strategic behavior of operator</a:t>
              </a:r>
            </a:p>
          </p:txBody>
        </p:sp>
      </p:grpSp>
      <p:sp>
        <p:nvSpPr>
          <p:cNvPr id="12" name="Date Placeholder 11"/>
          <p:cNvSpPr>
            <a:spLocks noGrp="1"/>
          </p:cNvSpPr>
          <p:nvPr>
            <p:ph type="dt" sz="half" idx="10"/>
          </p:nvPr>
        </p:nvSpPr>
        <p:spPr/>
        <p:txBody>
          <a:bodyPr/>
          <a:lstStyle/>
          <a:p>
            <a:fld id="{47A832A1-3D50-FC49-AFBC-C8FF17441977}" type="datetime1">
              <a:rPr lang="en-US" smtClean="0"/>
              <a:t>11/5/15</a:t>
            </a:fld>
            <a:endParaRPr lang="en-US" dirty="0"/>
          </a:p>
        </p:txBody>
      </p:sp>
    </p:spTree>
    <p:extLst>
      <p:ext uri="{BB962C8B-B14F-4D97-AF65-F5344CB8AC3E}">
        <p14:creationId xmlns:p14="http://schemas.microsoft.com/office/powerpoint/2010/main" val="1523049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5693" y="1351894"/>
            <a:ext cx="7862983" cy="2931572"/>
          </a:xfrm>
          <a:prstGeom prst="rect">
            <a:avLst/>
          </a:prstGeom>
          <a:solidFill>
            <a:schemeClr val="bg1"/>
          </a:solidFill>
          <a:ln>
            <a:solidFill>
              <a:srgbClr val="5B9BD5"/>
            </a:solidFill>
          </a:ln>
        </p:spPr>
        <p:txBody>
          <a:bodyPr wrap="square" lIns="68580" tIns="34290" rIns="68580" bIns="34290" rtlCol="0">
            <a:spAutoFit/>
          </a:bodyPr>
          <a:lstStyle/>
          <a:p>
            <a:r>
              <a:rPr lang="en-US" sz="2100" b="1" dirty="0" smtClean="0">
                <a:solidFill>
                  <a:schemeClr val="accent6"/>
                </a:solidFill>
              </a:rPr>
              <a:t>Theorem:</a:t>
            </a:r>
            <a:r>
              <a:rPr lang="en-US" sz="2100" dirty="0" smtClean="0"/>
              <a:t> </a:t>
            </a:r>
            <a:r>
              <a:rPr lang="en-US" sz="2100" dirty="0"/>
              <a:t>When tenants are </a:t>
            </a:r>
            <a:r>
              <a:rPr lang="en-US" sz="2100" b="1" dirty="0">
                <a:solidFill>
                  <a:srgbClr val="FF0000"/>
                </a:solidFill>
              </a:rPr>
              <a:t>price-anticipating</a:t>
            </a:r>
            <a:r>
              <a:rPr lang="en-US" sz="2100" dirty="0"/>
              <a:t>, the market equilibrium is unique and characterized by</a:t>
            </a:r>
          </a:p>
          <a:p>
            <a:endParaRPr lang="en-US" sz="1800" dirty="0"/>
          </a:p>
          <a:p>
            <a:endParaRPr lang="en-US" sz="1800" dirty="0"/>
          </a:p>
          <a:p>
            <a:endParaRPr lang="en-US" sz="1800" dirty="0"/>
          </a:p>
          <a:p>
            <a:endParaRPr lang="en-US" sz="1800" dirty="0"/>
          </a:p>
          <a:p>
            <a:endParaRPr lang="en-US" sz="1800" dirty="0"/>
          </a:p>
          <a:p>
            <a:r>
              <a:rPr lang="en-US" sz="1800" dirty="0"/>
              <a:t>where </a:t>
            </a:r>
          </a:p>
          <a:p>
            <a:endParaRPr lang="en-US" sz="1800" dirty="0"/>
          </a:p>
          <a:p>
            <a:endParaRPr lang="en-US" sz="1800" dirty="0"/>
          </a:p>
        </p:txBody>
      </p:sp>
      <p:grpSp>
        <p:nvGrpSpPr>
          <p:cNvPr id="5" name="Group 4"/>
          <p:cNvGrpSpPr/>
          <p:nvPr/>
        </p:nvGrpSpPr>
        <p:grpSpPr>
          <a:xfrm>
            <a:off x="1402350" y="2002035"/>
            <a:ext cx="5305425" cy="1928215"/>
            <a:chOff x="2396606" y="3666559"/>
            <a:chExt cx="7073900" cy="2570953"/>
          </a:xfrm>
        </p:grpSpPr>
        <p:pic>
          <p:nvPicPr>
            <p:cNvPr id="12" name="Picture 1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606" y="3666559"/>
              <a:ext cx="7073900" cy="1562100"/>
            </a:xfrm>
            <a:prstGeom prst="rect">
              <a:avLst/>
            </a:prstGeom>
          </p:spPr>
        </p:pic>
        <p:pic>
          <p:nvPicPr>
            <p:cNvPr id="15" name="Picture 1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737" y="5767612"/>
              <a:ext cx="6477000" cy="469900"/>
            </a:xfrm>
            <a:prstGeom prst="rect">
              <a:avLst/>
            </a:prstGeom>
          </p:spPr>
        </p:pic>
      </p:grpSp>
      <p:sp>
        <p:nvSpPr>
          <p:cNvPr id="2" name="Title 1"/>
          <p:cNvSpPr>
            <a:spLocks noGrp="1"/>
          </p:cNvSpPr>
          <p:nvPr>
            <p:ph type="title"/>
          </p:nvPr>
        </p:nvSpPr>
        <p:spPr/>
        <p:txBody>
          <a:bodyPr/>
          <a:lstStyle/>
          <a:p>
            <a:r>
              <a:rPr lang="en-US" dirty="0" smtClean="0"/>
              <a:t>Characterizing the equilibrium</a:t>
            </a:r>
            <a:endParaRPr lang="en-US" b="1" dirty="0"/>
          </a:p>
        </p:txBody>
      </p:sp>
      <p:sp>
        <p:nvSpPr>
          <p:cNvPr id="4" name="Slide Number Placeholder 3"/>
          <p:cNvSpPr>
            <a:spLocks noGrp="1"/>
          </p:cNvSpPr>
          <p:nvPr>
            <p:ph type="sldNum" sz="quarter" idx="12"/>
          </p:nvPr>
        </p:nvSpPr>
        <p:spPr/>
        <p:txBody>
          <a:bodyPr/>
          <a:lstStyle/>
          <a:p>
            <a:fld id="{629637A9-119A-49DA-BD12-AAC58B377D80}" type="slidenum">
              <a:rPr lang="en-US" smtClean="0"/>
              <a:t>16</a:t>
            </a:fld>
            <a:endParaRPr lang="en-US" dirty="0"/>
          </a:p>
        </p:txBody>
      </p:sp>
      <p:grpSp>
        <p:nvGrpSpPr>
          <p:cNvPr id="19" name="Group 18"/>
          <p:cNvGrpSpPr/>
          <p:nvPr/>
        </p:nvGrpSpPr>
        <p:grpSpPr>
          <a:xfrm>
            <a:off x="3644780" y="1997159"/>
            <a:ext cx="3261354" cy="1601409"/>
            <a:chOff x="5816114" y="1923383"/>
            <a:chExt cx="4348472" cy="2135210"/>
          </a:xfrm>
        </p:grpSpPr>
        <p:sp>
          <p:nvSpPr>
            <p:cNvPr id="8" name="Rectangle 7"/>
            <p:cNvSpPr/>
            <p:nvPr/>
          </p:nvSpPr>
          <p:spPr>
            <a:xfrm>
              <a:off x="5816114" y="1923383"/>
              <a:ext cx="4348472" cy="89995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7923477" y="2902351"/>
              <a:ext cx="331317" cy="44171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322117" y="3196819"/>
              <a:ext cx="3534047" cy="861774"/>
            </a:xfrm>
            <a:prstGeom prst="rect">
              <a:avLst/>
            </a:prstGeom>
            <a:noFill/>
          </p:spPr>
          <p:txBody>
            <a:bodyPr wrap="square" rtlCol="0">
              <a:spAutoFit/>
            </a:bodyPr>
            <a:lstStyle/>
            <a:p>
              <a:pPr algn="ctr"/>
              <a:r>
                <a:rPr lang="en-US" sz="1800" dirty="0">
                  <a:solidFill>
                    <a:srgbClr val="FF0000"/>
                  </a:solidFill>
                </a:rPr>
                <a:t>Strategic behavior of operator</a:t>
              </a:r>
            </a:p>
          </p:txBody>
        </p:sp>
      </p:grpSp>
      <p:grpSp>
        <p:nvGrpSpPr>
          <p:cNvPr id="20" name="Group 19"/>
          <p:cNvGrpSpPr/>
          <p:nvPr/>
        </p:nvGrpSpPr>
        <p:grpSpPr>
          <a:xfrm>
            <a:off x="1306755" y="2043925"/>
            <a:ext cx="2650535" cy="1612925"/>
            <a:chOff x="2269152" y="3722412"/>
            <a:chExt cx="3534046" cy="2150564"/>
          </a:xfrm>
        </p:grpSpPr>
        <p:sp>
          <p:nvSpPr>
            <p:cNvPr id="13" name="Rectangle 12"/>
            <p:cNvSpPr/>
            <p:nvPr/>
          </p:nvSpPr>
          <p:spPr>
            <a:xfrm>
              <a:off x="3307735" y="3722412"/>
              <a:ext cx="1537191" cy="66040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3870513" y="4380286"/>
              <a:ext cx="307762" cy="5573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269152" y="5011202"/>
              <a:ext cx="3534046" cy="861774"/>
            </a:xfrm>
            <a:prstGeom prst="rect">
              <a:avLst/>
            </a:prstGeom>
            <a:noFill/>
          </p:spPr>
          <p:txBody>
            <a:bodyPr wrap="square" rtlCol="0">
              <a:spAutoFit/>
            </a:bodyPr>
            <a:lstStyle/>
            <a:p>
              <a:pPr algn="ctr"/>
              <a:r>
                <a:rPr lang="en-US" sz="1800" dirty="0">
                  <a:solidFill>
                    <a:srgbClr val="FF0000"/>
                  </a:solidFill>
                </a:rPr>
                <a:t>Strategic behavior of tenants</a:t>
              </a:r>
            </a:p>
          </p:txBody>
        </p:sp>
      </p:grpSp>
      <p:sp>
        <p:nvSpPr>
          <p:cNvPr id="7" name="Date Placeholder 6"/>
          <p:cNvSpPr>
            <a:spLocks noGrp="1"/>
          </p:cNvSpPr>
          <p:nvPr>
            <p:ph type="dt" sz="half" idx="10"/>
          </p:nvPr>
        </p:nvSpPr>
        <p:spPr/>
        <p:txBody>
          <a:bodyPr/>
          <a:lstStyle/>
          <a:p>
            <a:fld id="{EAE58928-701E-D543-9B20-0F1E528679D9}" type="datetime1">
              <a:rPr lang="en-US" smtClean="0"/>
              <a:t>11/5/15</a:t>
            </a:fld>
            <a:endParaRPr lang="en-US" dirty="0"/>
          </a:p>
        </p:txBody>
      </p:sp>
    </p:spTree>
    <p:extLst>
      <p:ext uri="{BB962C8B-B14F-4D97-AF65-F5344CB8AC3E}">
        <p14:creationId xmlns:p14="http://schemas.microsoft.com/office/powerpoint/2010/main" val="2439464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good is the equilibrium?</a:t>
            </a:r>
            <a:endParaRPr lang="en-US" b="1" dirty="0"/>
          </a:p>
        </p:txBody>
      </p:sp>
      <p:sp>
        <p:nvSpPr>
          <p:cNvPr id="13" name="Content Placeholder 12"/>
          <p:cNvSpPr>
            <a:spLocks noGrp="1"/>
          </p:cNvSpPr>
          <p:nvPr>
            <p:ph idx="1"/>
          </p:nvPr>
        </p:nvSpPr>
        <p:spPr/>
        <p:txBody>
          <a:bodyPr>
            <a:normAutofit/>
          </a:bodyPr>
          <a:lstStyle/>
          <a:p>
            <a:pPr marL="385763" indent="-385763">
              <a:lnSpc>
                <a:spcPct val="100000"/>
              </a:lnSpc>
              <a:buFont typeface="+mj-lt"/>
              <a:buAutoNum type="arabicPeriod"/>
            </a:pPr>
            <a:r>
              <a:rPr lang="en-US" sz="2400" dirty="0"/>
              <a:t>What is the social cost?</a:t>
            </a:r>
          </a:p>
          <a:p>
            <a:pPr marL="385763" indent="-385763">
              <a:lnSpc>
                <a:spcPct val="100000"/>
              </a:lnSpc>
              <a:buFont typeface="+mj-lt"/>
              <a:buAutoNum type="arabicPeriod"/>
            </a:pPr>
            <a:r>
              <a:rPr lang="en-US" sz="2400" dirty="0"/>
              <a:t>What are tenants’ costs?</a:t>
            </a:r>
          </a:p>
          <a:p>
            <a:pPr marL="385763" indent="-385763">
              <a:lnSpc>
                <a:spcPct val="100000"/>
              </a:lnSpc>
              <a:buFont typeface="+mj-lt"/>
              <a:buAutoNum type="arabicPeriod"/>
            </a:pPr>
            <a:r>
              <a:rPr lang="en-US" sz="2400" dirty="0"/>
              <a:t>What is operator’s cost?</a:t>
            </a:r>
          </a:p>
          <a:p>
            <a:pPr marL="385763" indent="-385763">
              <a:lnSpc>
                <a:spcPct val="100000"/>
              </a:lnSpc>
              <a:buFont typeface="+mj-lt"/>
              <a:buAutoNum type="arabicPeriod"/>
            </a:pPr>
            <a:r>
              <a:rPr lang="en-US" sz="2400" dirty="0"/>
              <a:t>What is the reduction in diesel usage? </a:t>
            </a:r>
          </a:p>
        </p:txBody>
      </p:sp>
      <p:sp>
        <p:nvSpPr>
          <p:cNvPr id="4" name="Slide Number Placeholder 3"/>
          <p:cNvSpPr>
            <a:spLocks noGrp="1"/>
          </p:cNvSpPr>
          <p:nvPr>
            <p:ph type="sldNum" sz="quarter" idx="12"/>
          </p:nvPr>
        </p:nvSpPr>
        <p:spPr/>
        <p:txBody>
          <a:bodyPr/>
          <a:lstStyle/>
          <a:p>
            <a:fld id="{BEF2797F-2695-4387-B238-5AD92FE72A43}" type="slidenum">
              <a:rPr lang="en-US" smtClean="0"/>
              <a:t>17</a:t>
            </a:fld>
            <a:endParaRPr lang="en-US"/>
          </a:p>
        </p:txBody>
      </p:sp>
      <p:sp>
        <p:nvSpPr>
          <p:cNvPr id="21" name="TextBox 20"/>
          <p:cNvSpPr txBox="1"/>
          <p:nvPr/>
        </p:nvSpPr>
        <p:spPr>
          <a:xfrm>
            <a:off x="635467" y="3550957"/>
            <a:ext cx="7789334" cy="807913"/>
          </a:xfrm>
          <a:prstGeom prst="rect">
            <a:avLst/>
          </a:prstGeom>
          <a:noFill/>
        </p:spPr>
        <p:txBody>
          <a:bodyPr wrap="square" lIns="68580" tIns="34290" rIns="68580" bIns="34290" rtlCol="0">
            <a:spAutoFit/>
          </a:bodyPr>
          <a:lstStyle/>
          <a:p>
            <a:r>
              <a:rPr lang="en-US" sz="2400" dirty="0"/>
              <a:t>We answer these questions with both </a:t>
            </a:r>
            <a:r>
              <a:rPr lang="en-US" sz="2400" dirty="0">
                <a:solidFill>
                  <a:schemeClr val="accent1"/>
                </a:solidFill>
              </a:rPr>
              <a:t>theoretical guarantees</a:t>
            </a:r>
            <a:r>
              <a:rPr lang="en-US" sz="2400" dirty="0"/>
              <a:t> and </a:t>
            </a:r>
            <a:r>
              <a:rPr lang="en-US" sz="2400" dirty="0">
                <a:solidFill>
                  <a:srgbClr val="5B9BD5"/>
                </a:solidFill>
              </a:rPr>
              <a:t>trace-based simulations</a:t>
            </a:r>
          </a:p>
        </p:txBody>
      </p:sp>
      <p:sp>
        <p:nvSpPr>
          <p:cNvPr id="5" name="Date Placeholder 4"/>
          <p:cNvSpPr>
            <a:spLocks noGrp="1"/>
          </p:cNvSpPr>
          <p:nvPr>
            <p:ph type="dt" sz="half" idx="10"/>
          </p:nvPr>
        </p:nvSpPr>
        <p:spPr/>
        <p:txBody>
          <a:bodyPr/>
          <a:lstStyle/>
          <a:p>
            <a:fld id="{E8231119-5846-3A4F-B50E-E32E73A03B4F}" type="datetime1">
              <a:rPr lang="en-US" smtClean="0"/>
              <a:t>11/5/15</a:t>
            </a:fld>
            <a:endParaRPr lang="en-US" dirty="0"/>
          </a:p>
        </p:txBody>
      </p:sp>
    </p:spTree>
    <p:extLst>
      <p:ext uri="{BB962C8B-B14F-4D97-AF65-F5344CB8AC3E}">
        <p14:creationId xmlns:p14="http://schemas.microsoft.com/office/powerpoint/2010/main" val="1302432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we comparing to?</a:t>
            </a:r>
            <a:endParaRPr lang="en-US" dirty="0"/>
          </a:p>
        </p:txBody>
      </p:sp>
      <p:sp>
        <p:nvSpPr>
          <p:cNvPr id="3" name="Content Placeholder 2"/>
          <p:cNvSpPr>
            <a:spLocks noGrp="1"/>
          </p:cNvSpPr>
          <p:nvPr>
            <p:ph idx="1"/>
          </p:nvPr>
        </p:nvSpPr>
        <p:spPr/>
        <p:txBody>
          <a:bodyPr>
            <a:normAutofit/>
          </a:bodyPr>
          <a:lstStyle/>
          <a:p>
            <a:pPr marL="0" indent="0">
              <a:lnSpc>
                <a:spcPct val="100000"/>
              </a:lnSpc>
              <a:buNone/>
            </a:pPr>
            <a:r>
              <a:rPr lang="en-US" b="1" dirty="0" smtClean="0">
                <a:solidFill>
                  <a:schemeClr val="accent1"/>
                </a:solidFill>
              </a:rPr>
              <a:t>Benchmark:</a:t>
            </a:r>
            <a:r>
              <a:rPr lang="en-US" dirty="0" smtClean="0">
                <a:solidFill>
                  <a:schemeClr val="accent1"/>
                </a:solidFill>
              </a:rPr>
              <a:t> </a:t>
            </a:r>
            <a:r>
              <a:rPr lang="en-US" dirty="0" smtClean="0"/>
              <a:t>Centrally controlled social cost minimization (SCM)</a:t>
            </a:r>
          </a:p>
          <a:p>
            <a:pPr marL="0" indent="0">
              <a:lnSpc>
                <a:spcPct val="100000"/>
              </a:lnSpc>
              <a:buNone/>
            </a:pPr>
            <a:endParaRPr lang="en-US" dirty="0"/>
          </a:p>
          <a:p>
            <a:pPr marL="0" indent="0">
              <a:lnSpc>
                <a:spcPct val="100000"/>
              </a:lnSpc>
              <a:buNone/>
            </a:pPr>
            <a:endParaRPr lang="en-US" dirty="0" smtClean="0"/>
          </a:p>
          <a:p>
            <a:pPr marL="0" indent="0">
              <a:lnSpc>
                <a:spcPct val="100000"/>
              </a:lnSpc>
              <a:buNone/>
            </a:pPr>
            <a:r>
              <a:rPr lang="en-US" b="1" dirty="0">
                <a:solidFill>
                  <a:schemeClr val="accent1"/>
                </a:solidFill>
              </a:rPr>
              <a:t>Case </a:t>
            </a:r>
            <a:r>
              <a:rPr lang="en-US" b="1" dirty="0" smtClean="0">
                <a:solidFill>
                  <a:schemeClr val="accent1"/>
                </a:solidFill>
              </a:rPr>
              <a:t>study: </a:t>
            </a:r>
            <a:r>
              <a:rPr lang="en-US" dirty="0" smtClean="0"/>
              <a:t>DR </a:t>
            </a:r>
            <a:r>
              <a:rPr lang="en-US" dirty="0"/>
              <a:t>signals issued by PJM on January 7, 2014, due to cold weather. </a:t>
            </a:r>
          </a:p>
          <a:p>
            <a:pPr marL="0" indent="0">
              <a:lnSpc>
                <a:spcPct val="100000"/>
              </a:lnSpc>
              <a:buNone/>
            </a:pPr>
            <a:endParaRPr lang="en-US" dirty="0" smtClean="0"/>
          </a:p>
          <a:p>
            <a:pPr>
              <a:lnSpc>
                <a:spcPct val="100000"/>
              </a:lnSpc>
            </a:pPr>
            <a:endParaRPr lang="en-US" dirty="0"/>
          </a:p>
          <a:p>
            <a:pPr marL="0" indent="0">
              <a:lnSpc>
                <a:spcPct val="100000"/>
              </a:lnSpc>
              <a:spcBef>
                <a:spcPts val="1200"/>
              </a:spcBef>
              <a:buNone/>
            </a:pPr>
            <a:endParaRPr lang="en-US" dirty="0"/>
          </a:p>
        </p:txBody>
      </p:sp>
      <p:sp>
        <p:nvSpPr>
          <p:cNvPr id="4" name="Slide Number Placeholder 3"/>
          <p:cNvSpPr>
            <a:spLocks noGrp="1"/>
          </p:cNvSpPr>
          <p:nvPr>
            <p:ph type="sldNum" sz="quarter" idx="12"/>
          </p:nvPr>
        </p:nvSpPr>
        <p:spPr/>
        <p:txBody>
          <a:bodyPr/>
          <a:lstStyle/>
          <a:p>
            <a:fld id="{BEF2797F-2695-4387-B238-5AD92FE72A43}" type="slidenum">
              <a:rPr lang="en-US" smtClean="0"/>
              <a:t>18</a:t>
            </a:fld>
            <a:endParaRPr lang="en-US"/>
          </a:p>
        </p:txBody>
      </p:sp>
      <p:pic>
        <p:nvPicPr>
          <p:cNvPr id="6" name="Content Placeholder 22" descr="latex-image-1.pdf"/>
          <p:cNvPicPr>
            <a:picLocks noChangeAspect="1"/>
          </p:cNvPicPr>
          <p:nvPr/>
        </p:nvPicPr>
        <p:blipFill>
          <a:blip r:embed="rId3">
            <a:extLst>
              <a:ext uri="{28A0092B-C50C-407E-A947-70E740481C1C}">
                <a14:useLocalDpi xmlns:a14="http://schemas.microsoft.com/office/drawing/2010/main" val="0"/>
              </a:ext>
            </a:extLst>
          </a:blip>
          <a:srcRect t="-19518" b="-19518"/>
          <a:stretch>
            <a:fillRect/>
          </a:stretch>
        </p:blipFill>
        <p:spPr>
          <a:xfrm>
            <a:off x="2796767" y="1661966"/>
            <a:ext cx="2577340" cy="1066499"/>
          </a:xfrm>
          <a:prstGeom prst="rect">
            <a:avLst/>
          </a:prstGeom>
        </p:spPr>
      </p:pic>
      <p:sp>
        <p:nvSpPr>
          <p:cNvPr id="7" name="Date Placeholder 6"/>
          <p:cNvSpPr>
            <a:spLocks noGrp="1"/>
          </p:cNvSpPr>
          <p:nvPr>
            <p:ph type="dt" sz="half" idx="10"/>
          </p:nvPr>
        </p:nvSpPr>
        <p:spPr/>
        <p:txBody>
          <a:bodyPr/>
          <a:lstStyle/>
          <a:p>
            <a:fld id="{8E516B73-08BB-E341-8F81-EE911E630E5B}" type="datetime1">
              <a:rPr lang="en-US" smtClean="0"/>
              <a:t>11/5/15</a:t>
            </a:fld>
            <a:endParaRPr lang="en-US" dirty="0"/>
          </a:p>
        </p:txBody>
      </p:sp>
      <p:pic>
        <p:nvPicPr>
          <p:cNvPr id="13" name="Picture 12" descr="workload1-eps-converted-t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553" y="3160292"/>
            <a:ext cx="2183350" cy="1405201"/>
          </a:xfrm>
          <a:prstGeom prst="rect">
            <a:avLst/>
          </a:prstGeom>
        </p:spPr>
      </p:pic>
      <p:pic>
        <p:nvPicPr>
          <p:cNvPr id="14" name="Picture 13" descr="energy-eps-converted-to.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758" y="3134057"/>
            <a:ext cx="2160019" cy="1406802"/>
          </a:xfrm>
          <a:prstGeom prst="rect">
            <a:avLst/>
          </a:prstGeom>
        </p:spPr>
      </p:pic>
    </p:spTree>
    <p:extLst>
      <p:ext uri="{BB962C8B-B14F-4D97-AF65-F5344CB8AC3E}">
        <p14:creationId xmlns:p14="http://schemas.microsoft.com/office/powerpoint/2010/main" val="454717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961" y="2524169"/>
            <a:ext cx="3058668" cy="205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SocialCost-eps-converted-t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7558" y="2525644"/>
            <a:ext cx="3058212" cy="2052374"/>
          </a:xfrm>
          <a:prstGeom prst="rect">
            <a:avLst/>
          </a:prstGeom>
        </p:spPr>
      </p:pic>
      <p:sp>
        <p:nvSpPr>
          <p:cNvPr id="2" name="Title 1"/>
          <p:cNvSpPr>
            <a:spLocks noGrp="1"/>
          </p:cNvSpPr>
          <p:nvPr>
            <p:ph type="title"/>
          </p:nvPr>
        </p:nvSpPr>
        <p:spPr/>
        <p:txBody>
          <a:bodyPr>
            <a:normAutofit/>
          </a:bodyPr>
          <a:lstStyle/>
          <a:p>
            <a:r>
              <a:rPr lang="en-US" dirty="0" smtClean="0"/>
              <a:t>1. What is the social cost?</a:t>
            </a:r>
            <a:endParaRPr lang="en-US" b="1" dirty="0"/>
          </a:p>
        </p:txBody>
      </p:sp>
      <p:sp>
        <p:nvSpPr>
          <p:cNvPr id="4" name="Slide Number Placeholder 3"/>
          <p:cNvSpPr>
            <a:spLocks noGrp="1"/>
          </p:cNvSpPr>
          <p:nvPr>
            <p:ph type="sldNum" sz="quarter" idx="12"/>
          </p:nvPr>
        </p:nvSpPr>
        <p:spPr/>
        <p:txBody>
          <a:bodyPr/>
          <a:lstStyle/>
          <a:p>
            <a:fld id="{BEF2797F-2695-4387-B238-5AD92FE72A43}" type="slidenum">
              <a:rPr lang="en-US" smtClean="0"/>
              <a:t>19</a:t>
            </a:fld>
            <a:endParaRPr lang="en-US"/>
          </a:p>
        </p:txBody>
      </p:sp>
      <p:sp>
        <p:nvSpPr>
          <p:cNvPr id="6" name="TextBox 5"/>
          <p:cNvSpPr txBox="1"/>
          <p:nvPr/>
        </p:nvSpPr>
        <p:spPr>
          <a:xfrm>
            <a:off x="629937" y="1054745"/>
            <a:ext cx="7428495" cy="715581"/>
          </a:xfrm>
          <a:prstGeom prst="rect">
            <a:avLst/>
          </a:prstGeom>
          <a:noFill/>
          <a:ln>
            <a:solidFill>
              <a:schemeClr val="accent1"/>
            </a:solidFill>
          </a:ln>
        </p:spPr>
        <p:txBody>
          <a:bodyPr wrap="square" lIns="68580" tIns="34290" rIns="68580" bIns="34290" rtlCol="0">
            <a:spAutoFit/>
          </a:bodyPr>
          <a:lstStyle/>
          <a:p>
            <a:r>
              <a:rPr lang="en-US" sz="2100" b="1" dirty="0">
                <a:solidFill>
                  <a:schemeClr val="accent6"/>
                </a:solidFill>
              </a:rPr>
              <a:t>Theorem:</a:t>
            </a:r>
            <a:r>
              <a:rPr lang="en-US" sz="2100" dirty="0"/>
              <a:t> For both </a:t>
            </a:r>
            <a:r>
              <a:rPr lang="en-US" sz="2100" b="1" dirty="0">
                <a:solidFill>
                  <a:srgbClr val="FF0000"/>
                </a:solidFill>
              </a:rPr>
              <a:t>price-taking</a:t>
            </a:r>
            <a:r>
              <a:rPr lang="en-US" sz="2100" dirty="0"/>
              <a:t> and </a:t>
            </a:r>
            <a:r>
              <a:rPr lang="en-US" sz="2100" b="1" dirty="0">
                <a:solidFill>
                  <a:srgbClr val="FF0000"/>
                </a:solidFill>
              </a:rPr>
              <a:t>price-anticipating</a:t>
            </a:r>
            <a:r>
              <a:rPr lang="en-US" sz="2100" dirty="0"/>
              <a:t> tenants, </a:t>
            </a:r>
          </a:p>
          <a:p>
            <a:r>
              <a:rPr lang="en-US" sz="2100" dirty="0"/>
              <a:t>	</a:t>
            </a:r>
          </a:p>
        </p:txBody>
      </p:sp>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8879" y="1439475"/>
            <a:ext cx="5372100" cy="352425"/>
          </a:xfrm>
          <a:prstGeom prst="rect">
            <a:avLst/>
          </a:prstGeom>
        </p:spPr>
      </p:pic>
      <p:grpSp>
        <p:nvGrpSpPr>
          <p:cNvPr id="10" name="Group 9"/>
          <p:cNvGrpSpPr/>
          <p:nvPr/>
        </p:nvGrpSpPr>
        <p:grpSpPr>
          <a:xfrm>
            <a:off x="5413630" y="1383643"/>
            <a:ext cx="2643234" cy="1665894"/>
            <a:chOff x="7218172" y="1844855"/>
            <a:chExt cx="3524312" cy="2221191"/>
          </a:xfrm>
        </p:grpSpPr>
        <p:sp>
          <p:nvSpPr>
            <p:cNvPr id="5" name="Rectangle 4"/>
            <p:cNvSpPr/>
            <p:nvPr/>
          </p:nvSpPr>
          <p:spPr>
            <a:xfrm>
              <a:off x="8095630" y="1844855"/>
              <a:ext cx="1454113" cy="570541"/>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8581185" y="2539780"/>
              <a:ext cx="404943" cy="84661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218172" y="3204271"/>
              <a:ext cx="3524312" cy="861775"/>
            </a:xfrm>
            <a:prstGeom prst="rect">
              <a:avLst/>
            </a:prstGeom>
            <a:noFill/>
          </p:spPr>
          <p:txBody>
            <a:bodyPr wrap="none" rtlCol="0">
              <a:spAutoFit/>
            </a:bodyPr>
            <a:lstStyle/>
            <a:p>
              <a:r>
                <a:rPr lang="en-US" sz="1800" dirty="0">
                  <a:solidFill>
                    <a:srgbClr val="FF0000"/>
                  </a:solidFill>
                </a:rPr>
                <a:t>Vanishing when </a:t>
              </a:r>
              <a:r>
                <a:rPr lang="en-US" sz="1800" i="1" dirty="0">
                  <a:solidFill>
                    <a:srgbClr val="FF0000"/>
                  </a:solidFill>
                </a:rPr>
                <a:t>N</a:t>
              </a:r>
              <a:r>
                <a:rPr lang="en-US" sz="1800" dirty="0">
                  <a:solidFill>
                    <a:srgbClr val="FF0000"/>
                  </a:solidFill>
                </a:rPr>
                <a:t> is large,</a:t>
              </a:r>
            </a:p>
            <a:p>
              <a:r>
                <a:rPr lang="en-US" sz="1800" dirty="0">
                  <a:solidFill>
                    <a:srgbClr val="FF0000"/>
                  </a:solidFill>
                </a:rPr>
                <a:t>what if </a:t>
              </a:r>
              <a:r>
                <a:rPr lang="en-US" sz="1800" i="1" dirty="0">
                  <a:solidFill>
                    <a:srgbClr val="FF0000"/>
                  </a:solidFill>
                </a:rPr>
                <a:t>N</a:t>
              </a:r>
              <a:r>
                <a:rPr lang="en-US" sz="1800" dirty="0">
                  <a:solidFill>
                    <a:srgbClr val="FF0000"/>
                  </a:solidFill>
                </a:rPr>
                <a:t> is small?</a:t>
              </a:r>
            </a:p>
          </p:txBody>
        </p:sp>
      </p:grpSp>
      <p:grpSp>
        <p:nvGrpSpPr>
          <p:cNvPr id="22" name="Group 21"/>
          <p:cNvGrpSpPr/>
          <p:nvPr/>
        </p:nvGrpSpPr>
        <p:grpSpPr>
          <a:xfrm>
            <a:off x="5585096" y="1819050"/>
            <a:ext cx="2425067" cy="2438509"/>
            <a:chOff x="7446788" y="2425395"/>
            <a:chExt cx="3233422" cy="3251345"/>
          </a:xfrm>
        </p:grpSpPr>
        <p:sp>
          <p:nvSpPr>
            <p:cNvPr id="8" name="Oval 7"/>
            <p:cNvSpPr/>
            <p:nvPr/>
          </p:nvSpPr>
          <p:spPr>
            <a:xfrm>
              <a:off x="7446788" y="3618792"/>
              <a:ext cx="547463" cy="2057948"/>
            </a:xfrm>
            <a:prstGeom prst="ellipse">
              <a:avLst/>
            </a:prstGeom>
            <a:noFill/>
            <a:ln w="571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Curved Connector 19"/>
            <p:cNvCxnSpPr>
              <a:stCxn id="19" idx="1"/>
            </p:cNvCxnSpPr>
            <p:nvPr/>
          </p:nvCxnSpPr>
          <p:spPr>
            <a:xfrm rot="10800000" flipV="1">
              <a:off x="7771728" y="2794727"/>
              <a:ext cx="871921" cy="937576"/>
            </a:xfrm>
            <a:prstGeom prst="curvedConnector2">
              <a:avLst/>
            </a:prstGeom>
            <a:ln w="730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43648" y="2425395"/>
              <a:ext cx="2036562" cy="738664"/>
            </a:xfrm>
            <a:prstGeom prst="rect">
              <a:avLst/>
            </a:prstGeom>
            <a:noFill/>
          </p:spPr>
          <p:txBody>
            <a:bodyPr wrap="square" rtlCol="0">
              <a:spAutoFit/>
            </a:bodyPr>
            <a:lstStyle/>
            <a:p>
              <a:r>
                <a:rPr lang="en-US" sz="1500" b="1" dirty="0">
                  <a:solidFill>
                    <a:srgbClr val="FF0000"/>
                  </a:solidFill>
                </a:rPr>
                <a:t>Near optimal when N is small</a:t>
              </a:r>
            </a:p>
          </p:txBody>
        </p:sp>
      </p:grpSp>
      <p:grpSp>
        <p:nvGrpSpPr>
          <p:cNvPr id="26" name="Group 25"/>
          <p:cNvGrpSpPr/>
          <p:nvPr/>
        </p:nvGrpSpPr>
        <p:grpSpPr>
          <a:xfrm>
            <a:off x="1078057" y="4625367"/>
            <a:ext cx="7043078" cy="307777"/>
            <a:chOff x="1337148" y="6233987"/>
            <a:chExt cx="9390771" cy="410370"/>
          </a:xfrm>
        </p:grpSpPr>
        <p:sp>
          <p:nvSpPr>
            <p:cNvPr id="13" name="TextBox 12"/>
            <p:cNvSpPr txBox="1"/>
            <p:nvPr/>
          </p:nvSpPr>
          <p:spPr>
            <a:xfrm>
              <a:off x="1337148" y="6233987"/>
              <a:ext cx="9390771" cy="410370"/>
            </a:xfrm>
            <a:prstGeom prst="rect">
              <a:avLst/>
            </a:prstGeom>
            <a:noFill/>
            <a:ln>
              <a:solidFill>
                <a:schemeClr val="tx1"/>
              </a:solidFill>
            </a:ln>
          </p:spPr>
          <p:txBody>
            <a:bodyPr wrap="square" rtlCol="0">
              <a:spAutoFit/>
            </a:bodyPr>
            <a:lstStyle/>
            <a:p>
              <a:r>
                <a:rPr lang="en-US" dirty="0" smtClean="0">
                  <a:latin typeface="Wingdings"/>
                  <a:ea typeface="Wingdings"/>
                  <a:cs typeface="Wingdings"/>
                  <a:sym typeface="Wingdings"/>
                </a:rPr>
                <a:t></a:t>
              </a:r>
              <a:r>
                <a:rPr lang="en-US" dirty="0">
                  <a:sym typeface="Wingdings"/>
                </a:rPr>
                <a:t> </a:t>
              </a:r>
              <a:r>
                <a:rPr lang="en-US" dirty="0" smtClean="0">
                  <a:sym typeface="Wingdings"/>
                </a:rPr>
                <a:t>          </a:t>
              </a:r>
              <a:r>
                <a:rPr lang="en-US" dirty="0" err="1" smtClean="0"/>
                <a:t>ColoDR</a:t>
              </a:r>
              <a:r>
                <a:rPr lang="en-US" dirty="0" smtClean="0"/>
                <a:t>(price-taking)          </a:t>
              </a:r>
              <a:r>
                <a:rPr lang="en-US" dirty="0" err="1" smtClean="0"/>
                <a:t>ColoDR</a:t>
              </a:r>
              <a:r>
                <a:rPr lang="en-US" dirty="0" smtClean="0"/>
                <a:t>(price-anticipating)         SCM            Diesel-only</a:t>
              </a:r>
              <a:endParaRPr lang="en-US" dirty="0"/>
            </a:p>
          </p:txBody>
        </p:sp>
        <p:sp>
          <p:nvSpPr>
            <p:cNvPr id="21" name="Rectangle 20"/>
            <p:cNvSpPr/>
            <p:nvPr/>
          </p:nvSpPr>
          <p:spPr>
            <a:xfrm>
              <a:off x="1854805" y="6350387"/>
              <a:ext cx="367619" cy="18382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8507632" y="6371198"/>
              <a:ext cx="367619" cy="183827"/>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438600" y="6373194"/>
              <a:ext cx="367619" cy="183827"/>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438007" y="6375188"/>
              <a:ext cx="367619" cy="183827"/>
            </a:xfrm>
            <a:prstGeom prst="rect">
              <a:avLst/>
            </a:prstGeom>
            <a:solidFill>
              <a:schemeClr val="bg2">
                <a:lumMod val="25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8" name="Straight Arrow Connector 27"/>
          <p:cNvCxnSpPr/>
          <p:nvPr/>
        </p:nvCxnSpPr>
        <p:spPr>
          <a:xfrm>
            <a:off x="2506493" y="2970478"/>
            <a:ext cx="0" cy="614150"/>
          </a:xfrm>
          <a:prstGeom prst="straightConnector1">
            <a:avLst/>
          </a:prstGeom>
          <a:ln w="381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Date Placeholder 11"/>
          <p:cNvSpPr>
            <a:spLocks noGrp="1"/>
          </p:cNvSpPr>
          <p:nvPr>
            <p:ph type="dt" sz="half" idx="10"/>
          </p:nvPr>
        </p:nvSpPr>
        <p:spPr/>
        <p:txBody>
          <a:bodyPr/>
          <a:lstStyle/>
          <a:p>
            <a:fld id="{5C7C20AF-DAD2-1648-A847-FDA092CF329C}" type="datetime1">
              <a:rPr lang="en-US" smtClean="0"/>
              <a:t>11/5/15</a:t>
            </a:fld>
            <a:endParaRPr lang="en-US" dirty="0"/>
          </a:p>
        </p:txBody>
      </p:sp>
    </p:spTree>
    <p:extLst>
      <p:ext uri="{BB962C8B-B14F-4D97-AF65-F5344CB8AC3E}">
        <p14:creationId xmlns:p14="http://schemas.microsoft.com/office/powerpoint/2010/main" val="4122916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2 stories about energy and data centers</a:t>
            </a:r>
            <a:endParaRPr lang="en-US" dirty="0"/>
          </a:p>
        </p:txBody>
      </p:sp>
      <p:sp>
        <p:nvSpPr>
          <p:cNvPr id="4" name="Slide Number Placeholder 3"/>
          <p:cNvSpPr>
            <a:spLocks noGrp="1"/>
          </p:cNvSpPr>
          <p:nvPr>
            <p:ph type="sldNum" sz="quarter" idx="12"/>
          </p:nvPr>
        </p:nvSpPr>
        <p:spPr/>
        <p:txBody>
          <a:bodyPr/>
          <a:lstStyle/>
          <a:p>
            <a:fld id="{629637A9-119A-49DA-BD12-AAC58B377D80}" type="slidenum">
              <a:rPr lang="en-US" smtClean="0"/>
              <a:t>2</a:t>
            </a:fld>
            <a:endParaRPr lang="en-US" dirty="0"/>
          </a:p>
        </p:txBody>
      </p:sp>
      <p:sp>
        <p:nvSpPr>
          <p:cNvPr id="17" name="TextBox 16"/>
          <p:cNvSpPr txBox="1"/>
          <p:nvPr/>
        </p:nvSpPr>
        <p:spPr>
          <a:xfrm>
            <a:off x="628263" y="2566361"/>
            <a:ext cx="4228727" cy="900247"/>
          </a:xfrm>
          <a:prstGeom prst="rect">
            <a:avLst/>
          </a:prstGeom>
          <a:noFill/>
          <a:ln w="57150" cmpd="sng">
            <a:noFill/>
          </a:ln>
        </p:spPr>
        <p:txBody>
          <a:bodyPr wrap="square" lIns="68580" tIns="34290" rIns="68580" bIns="34290" rtlCol="0">
            <a:spAutoFit/>
          </a:bodyPr>
          <a:lstStyle/>
          <a:p>
            <a:r>
              <a:rPr lang="en-US" sz="2700" dirty="0">
                <a:solidFill>
                  <a:schemeClr val="accent6"/>
                </a:solidFill>
              </a:rPr>
              <a:t>Emerging story</a:t>
            </a:r>
            <a:r>
              <a:rPr lang="en-US" sz="2700" dirty="0"/>
              <a:t>: data centers are valuable resources</a:t>
            </a:r>
          </a:p>
        </p:txBody>
      </p:sp>
      <p:sp>
        <p:nvSpPr>
          <p:cNvPr id="18" name="TextBox 17"/>
          <p:cNvSpPr txBox="1"/>
          <p:nvPr/>
        </p:nvSpPr>
        <p:spPr>
          <a:xfrm>
            <a:off x="630000" y="1260783"/>
            <a:ext cx="3948144" cy="900247"/>
          </a:xfrm>
          <a:prstGeom prst="rect">
            <a:avLst/>
          </a:prstGeom>
          <a:noFill/>
          <a:ln w="57150" cmpd="sng">
            <a:noFill/>
          </a:ln>
        </p:spPr>
        <p:txBody>
          <a:bodyPr wrap="square" lIns="68580" tIns="34290" rIns="68580" bIns="34290" rtlCol="0">
            <a:spAutoFit/>
          </a:bodyPr>
          <a:lstStyle/>
          <a:p>
            <a:r>
              <a:rPr lang="en-US" sz="2700" dirty="0">
                <a:solidFill>
                  <a:srgbClr val="FF0000"/>
                </a:solidFill>
              </a:rPr>
              <a:t>Typical story</a:t>
            </a:r>
            <a:r>
              <a:rPr lang="en-US" sz="2700" dirty="0"/>
              <a:t>: data centers are energy hogs </a:t>
            </a:r>
          </a:p>
        </p:txBody>
      </p:sp>
      <p:pic>
        <p:nvPicPr>
          <p:cNvPr id="8" name="Picture 2" descr="https://encrypted-tbn3.google.com/images?q=tbn:ANd9GcQcYecVODJodaGg2Wfo86R8uuV2P1XhzBC8eJesbYGpwQFXb6YjY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909271" y="1304438"/>
            <a:ext cx="1371600" cy="1028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flipH="1">
            <a:off x="5878444" y="1241093"/>
            <a:ext cx="205934" cy="1084908"/>
          </a:xfrm>
          <a:prstGeom prst="rect">
            <a:avLst/>
          </a:prstGeom>
          <a:noFill/>
        </p:spPr>
        <p:txBody>
          <a:bodyPr wrap="square" lIns="68574" tIns="34288" rIns="68574" bIns="34288" rtlCol="0">
            <a:spAutoFit/>
          </a:bodyPr>
          <a:lstStyle/>
          <a:p>
            <a:endParaRPr lang="en-US" sz="6600" b="1" dirty="0" err="1">
              <a:solidFill>
                <a:srgbClr val="FF0000"/>
              </a:solidFill>
            </a:endParaRPr>
          </a:p>
        </p:txBody>
      </p:sp>
      <p:pic>
        <p:nvPicPr>
          <p:cNvPr id="10" name="Picture 4" descr="http://1.bp.blogspot.com/-HHwR7BBOG0A/TeZJY6ZVkrI/AAAAAAAAG94/nHpGItwT7fs/s640/Smoky+facto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8450" y="1304438"/>
            <a:ext cx="1358918" cy="10287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34711" y="3879339"/>
            <a:ext cx="7777497" cy="530915"/>
          </a:xfrm>
          <a:prstGeom prst="rect">
            <a:avLst/>
          </a:prstGeom>
          <a:noFill/>
        </p:spPr>
        <p:txBody>
          <a:bodyPr wrap="none" lIns="68580" tIns="34290" rIns="68580" bIns="34290" rtlCol="0">
            <a:spAutoFit/>
          </a:bodyPr>
          <a:lstStyle/>
          <a:p>
            <a:r>
              <a:rPr lang="en-US" sz="3000" dirty="0"/>
              <a:t>Idea: use data centers for </a:t>
            </a:r>
            <a:r>
              <a:rPr lang="en-US" sz="3000" dirty="0">
                <a:solidFill>
                  <a:schemeClr val="accent6"/>
                </a:solidFill>
              </a:rPr>
              <a:t>demand response (DR)</a:t>
            </a:r>
          </a:p>
        </p:txBody>
      </p:sp>
      <p:sp>
        <p:nvSpPr>
          <p:cNvPr id="21" name="Equal 20"/>
          <p:cNvSpPr/>
          <p:nvPr/>
        </p:nvSpPr>
        <p:spPr>
          <a:xfrm>
            <a:off x="6261118" y="1564451"/>
            <a:ext cx="572942" cy="508679"/>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rgbClr val="FF0000"/>
              </a:solidFill>
            </a:endParaRPr>
          </a:p>
        </p:txBody>
      </p:sp>
      <p:grpSp>
        <p:nvGrpSpPr>
          <p:cNvPr id="2" name="Group 1"/>
          <p:cNvGrpSpPr/>
          <p:nvPr/>
        </p:nvGrpSpPr>
        <p:grpSpPr>
          <a:xfrm>
            <a:off x="4908999" y="2545613"/>
            <a:ext cx="3246184" cy="1029572"/>
            <a:chOff x="6545330" y="3394149"/>
            <a:chExt cx="4328245" cy="1372763"/>
          </a:xfrm>
        </p:grpSpPr>
        <p:pic>
          <p:nvPicPr>
            <p:cNvPr id="14"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5330" y="3395312"/>
              <a:ext cx="1828800" cy="1371600"/>
            </a:xfrm>
            <a:prstGeom prst="rect">
              <a:avLst/>
            </a:prstGeom>
            <a:noFill/>
            <a:ln w="22225" cmpd="thickThin">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0071" y="3394149"/>
              <a:ext cx="60350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Equal 19"/>
            <p:cNvSpPr/>
            <p:nvPr/>
          </p:nvSpPr>
          <p:spPr>
            <a:xfrm>
              <a:off x="8356174" y="3808839"/>
              <a:ext cx="763923" cy="678239"/>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23" name="Picture 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84534" y="3394149"/>
              <a:ext cx="60350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98996" y="3394149"/>
              <a:ext cx="60350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Date Placeholder 4"/>
          <p:cNvSpPr>
            <a:spLocks noGrp="1"/>
          </p:cNvSpPr>
          <p:nvPr>
            <p:ph type="dt" sz="half" idx="10"/>
          </p:nvPr>
        </p:nvSpPr>
        <p:spPr/>
        <p:txBody>
          <a:bodyPr/>
          <a:lstStyle/>
          <a:p>
            <a:fld id="{A62AB9AF-4ECA-8B4B-AA76-6B4E29C59C7B}" type="datetime1">
              <a:rPr lang="en-US" smtClean="0"/>
              <a:t>11/5/15</a:t>
            </a:fld>
            <a:endParaRPr lang="en-US" dirty="0"/>
          </a:p>
        </p:txBody>
      </p:sp>
    </p:spTree>
    <p:extLst>
      <p:ext uri="{BB962C8B-B14F-4D97-AF65-F5344CB8AC3E}">
        <p14:creationId xmlns:p14="http://schemas.microsoft.com/office/powerpoint/2010/main" val="2376939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948970" y="2389244"/>
            <a:ext cx="2073975" cy="623248"/>
          </a:xfrm>
          <a:prstGeom prst="rect">
            <a:avLst/>
          </a:prstGeom>
          <a:noFill/>
        </p:spPr>
        <p:txBody>
          <a:bodyPr wrap="none" lIns="68580" tIns="34290" rIns="68580" bIns="34290" rtlCol="0">
            <a:spAutoFit/>
          </a:bodyPr>
          <a:lstStyle/>
          <a:p>
            <a:r>
              <a:rPr lang="en-US" sz="1800" dirty="0">
                <a:solidFill>
                  <a:srgbClr val="FF0000"/>
                </a:solidFill>
              </a:rPr>
              <a:t>Operator have </a:t>
            </a:r>
          </a:p>
          <a:p>
            <a:r>
              <a:rPr lang="en-US" sz="1800" dirty="0">
                <a:solidFill>
                  <a:srgbClr val="FF0000"/>
                </a:solidFill>
              </a:rPr>
              <a:t>lower cost than SCM  </a:t>
            </a:r>
          </a:p>
        </p:txBody>
      </p:sp>
      <p:sp>
        <p:nvSpPr>
          <p:cNvPr id="11" name="Down Arrow 10"/>
          <p:cNvSpPr/>
          <p:nvPr/>
        </p:nvSpPr>
        <p:spPr>
          <a:xfrm>
            <a:off x="6760907" y="2095501"/>
            <a:ext cx="177311" cy="431132"/>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
        <p:nvSpPr>
          <p:cNvPr id="2" name="Title 1"/>
          <p:cNvSpPr>
            <a:spLocks noGrp="1"/>
          </p:cNvSpPr>
          <p:nvPr>
            <p:ph type="title"/>
          </p:nvPr>
        </p:nvSpPr>
        <p:spPr/>
        <p:txBody>
          <a:bodyPr>
            <a:normAutofit/>
          </a:bodyPr>
          <a:lstStyle/>
          <a:p>
            <a:r>
              <a:rPr lang="en-US" dirty="0" smtClean="0"/>
              <a:t>2&amp;3. What are tenants’ and operator’s costs?</a:t>
            </a:r>
            <a:endParaRPr lang="en-US" b="1" dirty="0"/>
          </a:p>
        </p:txBody>
      </p:sp>
      <p:sp>
        <p:nvSpPr>
          <p:cNvPr id="4" name="Slide Number Placeholder 3"/>
          <p:cNvSpPr>
            <a:spLocks noGrp="1"/>
          </p:cNvSpPr>
          <p:nvPr>
            <p:ph type="sldNum" sz="quarter" idx="12"/>
          </p:nvPr>
        </p:nvSpPr>
        <p:spPr/>
        <p:txBody>
          <a:bodyPr/>
          <a:lstStyle/>
          <a:p>
            <a:fld id="{BEF2797F-2695-4387-B238-5AD92FE72A43}" type="slidenum">
              <a:rPr lang="en-US" smtClean="0"/>
              <a:t>20</a:t>
            </a:fld>
            <a:endParaRPr lang="en-US"/>
          </a:p>
        </p:txBody>
      </p:sp>
      <p:sp>
        <p:nvSpPr>
          <p:cNvPr id="21" name="TextBox 20"/>
          <p:cNvSpPr txBox="1"/>
          <p:nvPr/>
        </p:nvSpPr>
        <p:spPr>
          <a:xfrm>
            <a:off x="635467" y="3550960"/>
            <a:ext cx="7789334" cy="577081"/>
          </a:xfrm>
          <a:prstGeom prst="rect">
            <a:avLst/>
          </a:prstGeom>
          <a:noFill/>
        </p:spPr>
        <p:txBody>
          <a:bodyPr wrap="square" lIns="68580" tIns="34290" rIns="68580" bIns="34290" rtlCol="0">
            <a:spAutoFit/>
          </a:bodyPr>
          <a:lstStyle/>
          <a:p>
            <a:r>
              <a:rPr lang="en-US" sz="1800" dirty="0"/>
              <a:t>	</a:t>
            </a:r>
          </a:p>
          <a:p>
            <a:endParaRPr lang="en-US" sz="1500" dirty="0"/>
          </a:p>
        </p:txBody>
      </p:sp>
      <p:sp>
        <p:nvSpPr>
          <p:cNvPr id="6" name="TextBox 5"/>
          <p:cNvSpPr txBox="1"/>
          <p:nvPr/>
        </p:nvSpPr>
        <p:spPr>
          <a:xfrm>
            <a:off x="617940" y="1048255"/>
            <a:ext cx="7428495" cy="1038746"/>
          </a:xfrm>
          <a:prstGeom prst="rect">
            <a:avLst/>
          </a:prstGeom>
          <a:noFill/>
          <a:ln>
            <a:solidFill>
              <a:schemeClr val="accent1"/>
            </a:solidFill>
          </a:ln>
        </p:spPr>
        <p:txBody>
          <a:bodyPr wrap="square" lIns="68580" tIns="34290" rIns="68580" bIns="34290" rtlCol="0">
            <a:spAutoFit/>
          </a:bodyPr>
          <a:lstStyle/>
          <a:p>
            <a:r>
              <a:rPr lang="en-US" sz="2100" b="1" dirty="0">
                <a:solidFill>
                  <a:schemeClr val="accent6"/>
                </a:solidFill>
              </a:rPr>
              <a:t>Theorem:</a:t>
            </a:r>
            <a:r>
              <a:rPr lang="en-US" sz="2100" dirty="0"/>
              <a:t> For both </a:t>
            </a:r>
            <a:r>
              <a:rPr lang="en-US" sz="2100" b="1" dirty="0">
                <a:solidFill>
                  <a:srgbClr val="FF0000"/>
                </a:solidFill>
              </a:rPr>
              <a:t>price-taking</a:t>
            </a:r>
            <a:r>
              <a:rPr lang="en-US" sz="2100" dirty="0"/>
              <a:t> and </a:t>
            </a:r>
            <a:r>
              <a:rPr lang="en-US" sz="2100" b="1" dirty="0">
                <a:solidFill>
                  <a:srgbClr val="FF0000"/>
                </a:solidFill>
              </a:rPr>
              <a:t>price-anticipating</a:t>
            </a:r>
            <a:r>
              <a:rPr lang="en-US" sz="2100" dirty="0"/>
              <a:t> tenants, </a:t>
            </a:r>
          </a:p>
          <a:p>
            <a:endParaRPr lang="en-US" sz="2100" dirty="0"/>
          </a:p>
          <a:p>
            <a:endParaRPr lang="en-US" sz="2100"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185" y="1381578"/>
            <a:ext cx="5710508" cy="348087"/>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121" y="1747021"/>
            <a:ext cx="5552437" cy="345278"/>
          </a:xfrm>
          <a:prstGeom prst="rect">
            <a:avLst/>
          </a:prstGeom>
        </p:spPr>
      </p:pic>
      <p:sp>
        <p:nvSpPr>
          <p:cNvPr id="3" name="Oval 2"/>
          <p:cNvSpPr/>
          <p:nvPr/>
        </p:nvSpPr>
        <p:spPr>
          <a:xfrm>
            <a:off x="6073884" y="1670910"/>
            <a:ext cx="1280355" cy="359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grpSp>
        <p:nvGrpSpPr>
          <p:cNvPr id="12" name="Group 11"/>
          <p:cNvGrpSpPr/>
          <p:nvPr/>
        </p:nvGrpSpPr>
        <p:grpSpPr>
          <a:xfrm>
            <a:off x="705563" y="2439149"/>
            <a:ext cx="6914141" cy="2293092"/>
            <a:chOff x="940741" y="3252199"/>
            <a:chExt cx="9218855" cy="3057456"/>
          </a:xfrm>
        </p:grpSpPr>
        <p:pic>
          <p:nvPicPr>
            <p:cNvPr id="14" name="Picture 13" descr="NetUtilityDC-eps-converted-to.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7877" y="3306498"/>
              <a:ext cx="4731719" cy="3003157"/>
            </a:xfrm>
            <a:prstGeom prst="rect">
              <a:avLst/>
            </a:prstGeom>
          </p:spPr>
        </p:pic>
        <p:pic>
          <p:nvPicPr>
            <p:cNvPr id="15" name="Picture 14" descr="NetUtilityTenant-eps-converted-to.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741" y="3252199"/>
              <a:ext cx="4543133" cy="2958904"/>
            </a:xfrm>
            <a:prstGeom prst="rect">
              <a:avLst/>
            </a:prstGeom>
          </p:spPr>
        </p:pic>
      </p:grpSp>
      <p:sp>
        <p:nvSpPr>
          <p:cNvPr id="18" name="Oval 17"/>
          <p:cNvSpPr/>
          <p:nvPr/>
        </p:nvSpPr>
        <p:spPr>
          <a:xfrm>
            <a:off x="5969583" y="3003253"/>
            <a:ext cx="359124" cy="13429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grpSp>
        <p:nvGrpSpPr>
          <p:cNvPr id="24" name="Group 23"/>
          <p:cNvGrpSpPr/>
          <p:nvPr/>
        </p:nvGrpSpPr>
        <p:grpSpPr>
          <a:xfrm>
            <a:off x="2154745" y="2123772"/>
            <a:ext cx="4367602" cy="2233079"/>
            <a:chOff x="2872992" y="2831691"/>
            <a:chExt cx="5823470" cy="2977438"/>
          </a:xfrm>
        </p:grpSpPr>
        <p:sp>
          <p:nvSpPr>
            <p:cNvPr id="16" name="Oval 15"/>
            <p:cNvSpPr/>
            <p:nvPr/>
          </p:nvSpPr>
          <p:spPr>
            <a:xfrm>
              <a:off x="2872992" y="4018502"/>
              <a:ext cx="478832" cy="179062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560012" y="2831691"/>
              <a:ext cx="5136450" cy="430887"/>
            </a:xfrm>
            <a:prstGeom prst="rect">
              <a:avLst/>
            </a:prstGeom>
            <a:noFill/>
          </p:spPr>
          <p:txBody>
            <a:bodyPr wrap="none" rtlCol="0">
              <a:spAutoFit/>
            </a:bodyPr>
            <a:lstStyle/>
            <a:p>
              <a:r>
                <a:rPr lang="en-US" sz="1500" b="1" dirty="0">
                  <a:solidFill>
                    <a:srgbClr val="FF0000"/>
                  </a:solidFill>
                </a:rPr>
                <a:t>Higher utility for tenants with larger flexibility</a:t>
              </a:r>
            </a:p>
          </p:txBody>
        </p:sp>
        <p:cxnSp>
          <p:nvCxnSpPr>
            <p:cNvPr id="20" name="Curved Connector 19"/>
            <p:cNvCxnSpPr>
              <a:stCxn id="17" idx="1"/>
              <a:endCxn id="16" idx="0"/>
            </p:cNvCxnSpPr>
            <p:nvPr/>
          </p:nvCxnSpPr>
          <p:spPr>
            <a:xfrm rot="10800000" flipV="1">
              <a:off x="3112409" y="3047134"/>
              <a:ext cx="447604" cy="971366"/>
            </a:xfrm>
            <a:prstGeom prst="curvedConnector2">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1078057" y="4725630"/>
            <a:ext cx="7043078" cy="284693"/>
          </a:xfrm>
          <a:prstGeom prst="rect">
            <a:avLst/>
          </a:prstGeom>
          <a:noFill/>
          <a:ln>
            <a:solidFill>
              <a:srgbClr val="000000"/>
            </a:solidFill>
          </a:ln>
        </p:spPr>
        <p:txBody>
          <a:bodyPr wrap="square" lIns="68580" tIns="34290" rIns="68580" bIns="34290" rtlCol="0">
            <a:spAutoFit/>
          </a:bodyPr>
          <a:lstStyle/>
          <a:p>
            <a:r>
              <a:rPr lang="en-US" dirty="0" smtClean="0">
                <a:latin typeface="Wingdings"/>
                <a:ea typeface="Wingdings"/>
                <a:cs typeface="Wingdings"/>
                <a:sym typeface="Wingdings"/>
              </a:rPr>
              <a:t></a:t>
            </a:r>
            <a:r>
              <a:rPr lang="en-US" dirty="0">
                <a:sym typeface="Wingdings"/>
              </a:rPr>
              <a:t> </a:t>
            </a:r>
            <a:r>
              <a:rPr lang="en-US" dirty="0" smtClean="0">
                <a:sym typeface="Wingdings"/>
              </a:rPr>
              <a:t>          </a:t>
            </a:r>
            <a:r>
              <a:rPr lang="en-US" dirty="0" err="1" smtClean="0"/>
              <a:t>ColoDR</a:t>
            </a:r>
            <a:r>
              <a:rPr lang="en-US" dirty="0" smtClean="0"/>
              <a:t>(price-taking)          </a:t>
            </a:r>
            <a:r>
              <a:rPr lang="en-US" dirty="0" err="1" smtClean="0"/>
              <a:t>ColoDR</a:t>
            </a:r>
            <a:r>
              <a:rPr lang="en-US" dirty="0" smtClean="0"/>
              <a:t>(price-anticipating)         SCM           Diesel only</a:t>
            </a:r>
            <a:endParaRPr lang="en-US" dirty="0"/>
          </a:p>
        </p:txBody>
      </p:sp>
      <p:sp>
        <p:nvSpPr>
          <p:cNvPr id="8" name="Date Placeholder 7"/>
          <p:cNvSpPr>
            <a:spLocks noGrp="1"/>
          </p:cNvSpPr>
          <p:nvPr>
            <p:ph type="dt" sz="half" idx="10"/>
          </p:nvPr>
        </p:nvSpPr>
        <p:spPr/>
        <p:txBody>
          <a:bodyPr/>
          <a:lstStyle/>
          <a:p>
            <a:fld id="{C7745136-7B2C-1F41-A3DA-2C24B1513F86}" type="datetime1">
              <a:rPr lang="en-US" smtClean="0"/>
              <a:t>11/5/15</a:t>
            </a:fld>
            <a:endParaRPr lang="en-US" dirty="0"/>
          </a:p>
        </p:txBody>
      </p:sp>
    </p:spTree>
    <p:extLst>
      <p:ext uri="{BB962C8B-B14F-4D97-AF65-F5344CB8AC3E}">
        <p14:creationId xmlns:p14="http://schemas.microsoft.com/office/powerpoint/2010/main" val="1264061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animBg="1"/>
      <p:bldP spid="11" grpId="1" animBg="1"/>
      <p:bldP spid="6" grpId="0" animBg="1"/>
      <p:bldP spid="3" grpId="0" animBg="1"/>
      <p:bldP spid="3" grpId="1" animBg="1"/>
      <p:bldP spid="18"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What is the reduction in diesel usage?</a:t>
            </a:r>
            <a:endParaRPr lang="en-US" b="1" dirty="0"/>
          </a:p>
        </p:txBody>
      </p:sp>
      <p:sp>
        <p:nvSpPr>
          <p:cNvPr id="4" name="Slide Number Placeholder 3"/>
          <p:cNvSpPr>
            <a:spLocks noGrp="1"/>
          </p:cNvSpPr>
          <p:nvPr>
            <p:ph type="sldNum" sz="quarter" idx="12"/>
          </p:nvPr>
        </p:nvSpPr>
        <p:spPr/>
        <p:txBody>
          <a:bodyPr/>
          <a:lstStyle/>
          <a:p>
            <a:fld id="{BEF2797F-2695-4387-B238-5AD92FE72A43}" type="slidenum">
              <a:rPr lang="en-US" smtClean="0"/>
              <a:t>21</a:t>
            </a:fld>
            <a:endParaRPr lang="en-US"/>
          </a:p>
        </p:txBody>
      </p:sp>
      <p:sp>
        <p:nvSpPr>
          <p:cNvPr id="6" name="TextBox 5"/>
          <p:cNvSpPr txBox="1"/>
          <p:nvPr/>
        </p:nvSpPr>
        <p:spPr>
          <a:xfrm>
            <a:off x="617940" y="1055893"/>
            <a:ext cx="7428495" cy="715581"/>
          </a:xfrm>
          <a:prstGeom prst="rect">
            <a:avLst/>
          </a:prstGeom>
          <a:noFill/>
          <a:ln>
            <a:solidFill>
              <a:schemeClr val="accent1"/>
            </a:solidFill>
          </a:ln>
        </p:spPr>
        <p:txBody>
          <a:bodyPr wrap="square" lIns="68580" tIns="34290" rIns="68580" bIns="34290" rtlCol="0">
            <a:spAutoFit/>
          </a:bodyPr>
          <a:lstStyle/>
          <a:p>
            <a:r>
              <a:rPr lang="en-US" sz="2100" b="1" dirty="0">
                <a:solidFill>
                  <a:schemeClr val="accent6"/>
                </a:solidFill>
              </a:rPr>
              <a:t>Theorem:</a:t>
            </a:r>
            <a:r>
              <a:rPr lang="en-US" sz="2100" dirty="0"/>
              <a:t> For </a:t>
            </a:r>
            <a:r>
              <a:rPr lang="en-US" sz="2100" dirty="0" smtClean="0"/>
              <a:t> </a:t>
            </a:r>
            <a:r>
              <a:rPr lang="en-US" sz="2100" b="1" dirty="0">
                <a:solidFill>
                  <a:srgbClr val="FF0000"/>
                </a:solidFill>
              </a:rPr>
              <a:t>price-taking</a:t>
            </a:r>
            <a:r>
              <a:rPr lang="en-US" sz="2100" dirty="0"/>
              <a:t> tenants, </a:t>
            </a:r>
          </a:p>
          <a:p>
            <a:r>
              <a:rPr lang="en-US" sz="2100" dirty="0" smtClean="0"/>
              <a:t>                  </a:t>
            </a:r>
            <a:r>
              <a:rPr lang="en-US" sz="2100" dirty="0"/>
              <a:t> </a:t>
            </a:r>
            <a:r>
              <a:rPr lang="en-US" sz="2100" dirty="0" smtClean="0"/>
              <a:t>For </a:t>
            </a:r>
            <a:r>
              <a:rPr lang="en-US" sz="2100" b="1" dirty="0">
                <a:solidFill>
                  <a:srgbClr val="FF0000"/>
                </a:solidFill>
              </a:rPr>
              <a:t>price-anticipating</a:t>
            </a:r>
            <a:r>
              <a:rPr lang="en-US" sz="2100" dirty="0"/>
              <a:t> tenants,</a:t>
            </a:r>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856" y="1048846"/>
            <a:ext cx="1906511" cy="372224"/>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4149" y="1388736"/>
            <a:ext cx="1714500" cy="333375"/>
          </a:xfrm>
          <a:prstGeom prst="rect">
            <a:avLst/>
          </a:prstGeom>
        </p:spPr>
      </p:pic>
      <p:pic>
        <p:nvPicPr>
          <p:cNvPr id="9" name="Picture 8" descr="Energy-eps-converted-to.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5341" y="2613945"/>
            <a:ext cx="2889251" cy="1929721"/>
          </a:xfrm>
          <a:prstGeom prst="rect">
            <a:avLst/>
          </a:prstGeom>
        </p:spPr>
      </p:pic>
      <p:pic>
        <p:nvPicPr>
          <p:cNvPr id="10" name="Picture 9" descr="Energy-eps-converted-to.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7341" y="2625177"/>
            <a:ext cx="2797160" cy="1914125"/>
          </a:xfrm>
          <a:prstGeom prst="rect">
            <a:avLst/>
          </a:prstGeom>
        </p:spPr>
      </p:pic>
      <p:grpSp>
        <p:nvGrpSpPr>
          <p:cNvPr id="14" name="Group 13"/>
          <p:cNvGrpSpPr/>
          <p:nvPr/>
        </p:nvGrpSpPr>
        <p:grpSpPr>
          <a:xfrm>
            <a:off x="4152374" y="1369229"/>
            <a:ext cx="3584485" cy="1255355"/>
            <a:chOff x="3893107" y="2311159"/>
            <a:chExt cx="4779312" cy="1673804"/>
          </a:xfrm>
        </p:grpSpPr>
        <p:sp>
          <p:nvSpPr>
            <p:cNvPr id="5" name="Rectangle 4"/>
            <p:cNvSpPr/>
            <p:nvPr/>
          </p:nvSpPr>
          <p:spPr>
            <a:xfrm>
              <a:off x="5204696" y="2311159"/>
              <a:ext cx="2539891" cy="49971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93107" y="3123189"/>
              <a:ext cx="4779312" cy="861774"/>
            </a:xfrm>
            <a:prstGeom prst="rect">
              <a:avLst/>
            </a:prstGeom>
            <a:noFill/>
          </p:spPr>
          <p:txBody>
            <a:bodyPr wrap="none" rtlCol="0">
              <a:spAutoFit/>
            </a:bodyPr>
            <a:lstStyle/>
            <a:p>
              <a:r>
                <a:rPr lang="en-US" sz="1800" b="1" dirty="0">
                  <a:solidFill>
                    <a:srgbClr val="FF0000"/>
                  </a:solidFill>
                </a:rPr>
                <a:t>In worst case, </a:t>
              </a:r>
              <a:r>
                <a:rPr lang="en-US" sz="1800" b="1" dirty="0" err="1">
                  <a:solidFill>
                    <a:srgbClr val="FF0000"/>
                  </a:solidFill>
                </a:rPr>
                <a:t>ColoDR</a:t>
              </a:r>
              <a:r>
                <a:rPr lang="en-US" sz="1800" b="1" dirty="0">
                  <a:solidFill>
                    <a:srgbClr val="FF0000"/>
                  </a:solidFill>
                </a:rPr>
                <a:t> may use a lot </a:t>
              </a:r>
            </a:p>
            <a:p>
              <a:r>
                <a:rPr lang="en-US" sz="1800" b="1" dirty="0">
                  <a:solidFill>
                    <a:srgbClr val="FF0000"/>
                  </a:solidFill>
                </a:rPr>
                <a:t>more diesel than optimal</a:t>
              </a:r>
            </a:p>
          </p:txBody>
        </p:sp>
        <p:sp>
          <p:nvSpPr>
            <p:cNvPr id="11" name="Up Arrow 10"/>
            <p:cNvSpPr/>
            <p:nvPr/>
          </p:nvSpPr>
          <p:spPr>
            <a:xfrm>
              <a:off x="6037447" y="2852511"/>
              <a:ext cx="333100" cy="374782"/>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1873691" y="3093426"/>
            <a:ext cx="2107902" cy="60902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
        <p:nvSpPr>
          <p:cNvPr id="15" name="Oval 14"/>
          <p:cNvSpPr/>
          <p:nvPr/>
        </p:nvSpPr>
        <p:spPr>
          <a:xfrm>
            <a:off x="5105813" y="2984112"/>
            <a:ext cx="2545097" cy="56217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
        <p:nvSpPr>
          <p:cNvPr id="24" name="TextBox 23"/>
          <p:cNvSpPr txBox="1"/>
          <p:nvPr/>
        </p:nvSpPr>
        <p:spPr>
          <a:xfrm>
            <a:off x="1078057" y="4625356"/>
            <a:ext cx="7043078" cy="284693"/>
          </a:xfrm>
          <a:prstGeom prst="rect">
            <a:avLst/>
          </a:prstGeom>
          <a:noFill/>
          <a:ln>
            <a:solidFill>
              <a:srgbClr val="000000"/>
            </a:solidFill>
          </a:ln>
        </p:spPr>
        <p:txBody>
          <a:bodyPr wrap="square" lIns="68580" tIns="34290" rIns="68580" bIns="34290" rtlCol="0">
            <a:spAutoFit/>
          </a:bodyPr>
          <a:lstStyle/>
          <a:p>
            <a:r>
              <a:rPr lang="en-US" dirty="0" smtClean="0">
                <a:latin typeface="Wingdings"/>
                <a:ea typeface="Wingdings"/>
                <a:cs typeface="Wingdings"/>
                <a:sym typeface="Wingdings"/>
              </a:rPr>
              <a:t></a:t>
            </a:r>
            <a:r>
              <a:rPr lang="en-US" dirty="0">
                <a:sym typeface="Wingdings"/>
              </a:rPr>
              <a:t> </a:t>
            </a:r>
            <a:r>
              <a:rPr lang="en-US" dirty="0" smtClean="0">
                <a:sym typeface="Wingdings"/>
              </a:rPr>
              <a:t>          </a:t>
            </a:r>
            <a:r>
              <a:rPr lang="en-US" dirty="0" err="1" smtClean="0"/>
              <a:t>ColoDR</a:t>
            </a:r>
            <a:r>
              <a:rPr lang="en-US" dirty="0" smtClean="0"/>
              <a:t>(price-taking)          </a:t>
            </a:r>
            <a:r>
              <a:rPr lang="en-US" dirty="0" err="1" smtClean="0"/>
              <a:t>ColoDR</a:t>
            </a:r>
            <a:r>
              <a:rPr lang="en-US" dirty="0" smtClean="0"/>
              <a:t>(price-anticipating)         SCM</a:t>
            </a:r>
            <a:endParaRPr lang="en-US" dirty="0"/>
          </a:p>
        </p:txBody>
      </p:sp>
      <p:sp>
        <p:nvSpPr>
          <p:cNvPr id="16" name="Date Placeholder 15"/>
          <p:cNvSpPr>
            <a:spLocks noGrp="1"/>
          </p:cNvSpPr>
          <p:nvPr>
            <p:ph type="dt" sz="half" idx="10"/>
          </p:nvPr>
        </p:nvSpPr>
        <p:spPr/>
        <p:txBody>
          <a:bodyPr/>
          <a:lstStyle/>
          <a:p>
            <a:fld id="{F1214CBE-6265-D647-A9A5-206F3E0508EA}" type="datetime1">
              <a:rPr lang="en-US" smtClean="0"/>
              <a:t>11/5/15</a:t>
            </a:fld>
            <a:endParaRPr lang="en-US" dirty="0"/>
          </a:p>
        </p:txBody>
      </p:sp>
    </p:spTree>
    <p:extLst>
      <p:ext uri="{BB962C8B-B14F-4D97-AF65-F5344CB8AC3E}">
        <p14:creationId xmlns:p14="http://schemas.microsoft.com/office/powerpoint/2010/main" val="2079232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good is the equilibrium?</a:t>
            </a:r>
            <a:endParaRPr lang="en-US" dirty="0"/>
          </a:p>
        </p:txBody>
      </p:sp>
      <p:sp>
        <p:nvSpPr>
          <p:cNvPr id="3" name="Content Placeholder 2"/>
          <p:cNvSpPr>
            <a:spLocks noGrp="1"/>
          </p:cNvSpPr>
          <p:nvPr>
            <p:ph idx="1"/>
          </p:nvPr>
        </p:nvSpPr>
        <p:spPr/>
        <p:txBody>
          <a:bodyPr/>
          <a:lstStyle/>
          <a:p>
            <a:pPr marL="385763" indent="-385763">
              <a:buFont typeface="+mj-lt"/>
              <a:buAutoNum type="arabicPeriod"/>
            </a:pPr>
            <a:r>
              <a:rPr lang="en-US" dirty="0" smtClean="0"/>
              <a:t>Social cost</a:t>
            </a:r>
            <a:endParaRPr lang="en-US" dirty="0"/>
          </a:p>
          <a:p>
            <a:pPr marL="385763" indent="-385763">
              <a:buFont typeface="+mj-lt"/>
              <a:buAutoNum type="arabicPeriod"/>
            </a:pPr>
            <a:endParaRPr lang="en-US" dirty="0" smtClean="0"/>
          </a:p>
          <a:p>
            <a:pPr marL="385763" indent="-385763">
              <a:buFont typeface="+mj-lt"/>
              <a:buAutoNum type="arabicPeriod"/>
            </a:pPr>
            <a:r>
              <a:rPr lang="en-US" dirty="0" smtClean="0"/>
              <a:t>Tenants</a:t>
            </a:r>
            <a:r>
              <a:rPr lang="en-US" dirty="0"/>
              <a:t>’ </a:t>
            </a:r>
            <a:r>
              <a:rPr lang="en-US" dirty="0" smtClean="0"/>
              <a:t>cost</a:t>
            </a:r>
          </a:p>
          <a:p>
            <a:pPr marL="385763" indent="-385763">
              <a:buFont typeface="+mj-lt"/>
              <a:buAutoNum type="arabicPeriod"/>
            </a:pPr>
            <a:endParaRPr lang="en-US" dirty="0"/>
          </a:p>
          <a:p>
            <a:pPr marL="385763" indent="-385763">
              <a:buFont typeface="+mj-lt"/>
              <a:buAutoNum type="arabicPeriod"/>
            </a:pPr>
            <a:r>
              <a:rPr lang="en-US" dirty="0" smtClean="0"/>
              <a:t>Operator’s cost</a:t>
            </a:r>
          </a:p>
          <a:p>
            <a:pPr marL="385763" indent="-385763">
              <a:buFont typeface="+mj-lt"/>
              <a:buAutoNum type="arabicPeriod"/>
            </a:pPr>
            <a:endParaRPr lang="en-US" dirty="0"/>
          </a:p>
          <a:p>
            <a:pPr marL="385763" indent="-385763">
              <a:buFont typeface="+mj-lt"/>
              <a:buAutoNum type="arabicPeriod"/>
            </a:pPr>
            <a:r>
              <a:rPr lang="en-US" dirty="0" smtClean="0"/>
              <a:t>Diesel reduction</a:t>
            </a:r>
            <a:endParaRPr lang="en-US" dirty="0"/>
          </a:p>
          <a:p>
            <a:endParaRPr lang="en-US" dirty="0"/>
          </a:p>
        </p:txBody>
      </p:sp>
      <p:sp>
        <p:nvSpPr>
          <p:cNvPr id="4" name="Slide Number Placeholder 3"/>
          <p:cNvSpPr>
            <a:spLocks noGrp="1"/>
          </p:cNvSpPr>
          <p:nvPr>
            <p:ph type="sldNum" sz="quarter" idx="12"/>
          </p:nvPr>
        </p:nvSpPr>
        <p:spPr/>
        <p:txBody>
          <a:bodyPr/>
          <a:lstStyle/>
          <a:p>
            <a:fld id="{629637A9-119A-49DA-BD12-AAC58B377D80}" type="slidenum">
              <a:rPr lang="en-US" smtClean="0"/>
              <a:t>22</a:t>
            </a:fld>
            <a:endParaRPr lang="en-US"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658" y="1814258"/>
            <a:ext cx="4191285" cy="274961"/>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651" y="2575136"/>
            <a:ext cx="4748690" cy="289459"/>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651" y="3330975"/>
            <a:ext cx="4521906" cy="281194"/>
          </a:xfrm>
          <a:prstGeom prst="rect">
            <a:avLst/>
          </a:prstGeom>
        </p:spPr>
      </p:pic>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658" y="4038577"/>
            <a:ext cx="1563993" cy="305351"/>
          </a:xfrm>
          <a:prstGeom prst="rect">
            <a:avLst/>
          </a:prstGeom>
        </p:spPr>
      </p:pic>
      <p:pic>
        <p:nvPicPr>
          <p:cNvPr id="9" name="Picture 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5650" y="4048424"/>
            <a:ext cx="1406479" cy="273482"/>
          </a:xfrm>
          <a:prstGeom prst="rect">
            <a:avLst/>
          </a:prstGeom>
        </p:spPr>
      </p:pic>
      <p:sp>
        <p:nvSpPr>
          <p:cNvPr id="12" name="Date Placeholder 11"/>
          <p:cNvSpPr>
            <a:spLocks noGrp="1"/>
          </p:cNvSpPr>
          <p:nvPr>
            <p:ph type="dt" sz="half" idx="10"/>
          </p:nvPr>
        </p:nvSpPr>
        <p:spPr/>
        <p:txBody>
          <a:bodyPr/>
          <a:lstStyle/>
          <a:p>
            <a:fld id="{3611C566-1070-8B4B-AC12-4AB3CD5D36CA}" type="datetime1">
              <a:rPr lang="en-US" smtClean="0"/>
              <a:t>11/5/15</a:t>
            </a:fld>
            <a:endParaRPr lang="en-US" dirty="0"/>
          </a:p>
        </p:txBody>
      </p:sp>
    </p:spTree>
    <p:extLst>
      <p:ext uri="{BB962C8B-B14F-4D97-AF65-F5344CB8AC3E}">
        <p14:creationId xmlns:p14="http://schemas.microsoft.com/office/powerpoint/2010/main" val="38628620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Key </a:t>
            </a:r>
            <a:r>
              <a:rPr lang="en-US" b="1" dirty="0" smtClean="0"/>
              <a:t>Message</a:t>
            </a:r>
            <a:endParaRPr lang="en-US" dirty="0"/>
          </a:p>
        </p:txBody>
      </p:sp>
      <p:sp>
        <p:nvSpPr>
          <p:cNvPr id="4" name="Slide Number Placeholder 3"/>
          <p:cNvSpPr>
            <a:spLocks noGrp="1"/>
          </p:cNvSpPr>
          <p:nvPr>
            <p:ph type="sldNum" sz="quarter" idx="12"/>
          </p:nvPr>
        </p:nvSpPr>
        <p:spPr>
          <a:xfrm>
            <a:off x="6457953" y="3916209"/>
            <a:ext cx="1766639" cy="212235"/>
          </a:xfrm>
        </p:spPr>
        <p:txBody>
          <a:bodyPr/>
          <a:lstStyle/>
          <a:p>
            <a:fld id="{BEF2797F-2695-4387-B238-5AD92FE72A43}" type="slidenum">
              <a:rPr lang="en-US" smtClean="0"/>
              <a:t>23</a:t>
            </a:fld>
            <a:endParaRPr lang="en-US" dirty="0"/>
          </a:p>
        </p:txBody>
      </p:sp>
      <p:sp>
        <p:nvSpPr>
          <p:cNvPr id="8" name="Rectangle 7"/>
          <p:cNvSpPr/>
          <p:nvPr/>
        </p:nvSpPr>
        <p:spPr>
          <a:xfrm>
            <a:off x="638044" y="1032627"/>
            <a:ext cx="7852244" cy="1454244"/>
          </a:xfrm>
          <a:prstGeom prst="rect">
            <a:avLst/>
          </a:prstGeom>
          <a:ln>
            <a:noFill/>
          </a:ln>
        </p:spPr>
        <p:txBody>
          <a:bodyPr wrap="square" lIns="68580" tIns="34290" rIns="68580" bIns="34290">
            <a:spAutoFit/>
          </a:bodyPr>
          <a:lstStyle/>
          <a:p>
            <a:r>
              <a:rPr lang="en-US" sz="2400" b="1" smtClean="0"/>
              <a:t>Multi</a:t>
            </a:r>
            <a:r>
              <a:rPr lang="en-US" sz="2400" b="1" dirty="0"/>
              <a:t>-tenant data center demand response can be “green” by incentivizing tenants’ </a:t>
            </a:r>
            <a:r>
              <a:rPr lang="en-US" sz="2400" b="1" dirty="0" smtClean="0"/>
              <a:t>cooperation</a:t>
            </a:r>
          </a:p>
          <a:p>
            <a:pPr marL="685800" lvl="1" indent="-342900">
              <a:buFont typeface="Lucida Grande"/>
              <a:buChar char="-"/>
            </a:pPr>
            <a:r>
              <a:rPr lang="en-US" sz="2100" dirty="0" smtClean="0"/>
              <a:t>Our supply function bidding mechanism achieve this goal with a provably-efficient outcome</a:t>
            </a:r>
            <a:endParaRPr lang="en-US" sz="2100" dirty="0"/>
          </a:p>
        </p:txBody>
      </p:sp>
      <p:grpSp>
        <p:nvGrpSpPr>
          <p:cNvPr id="29" name="Group 28"/>
          <p:cNvGrpSpPr/>
          <p:nvPr/>
        </p:nvGrpSpPr>
        <p:grpSpPr>
          <a:xfrm>
            <a:off x="1292829" y="2674759"/>
            <a:ext cx="6638502" cy="1758579"/>
            <a:chOff x="955039" y="2634231"/>
            <a:chExt cx="6638502" cy="1758579"/>
          </a:xfrm>
        </p:grpSpPr>
        <p:grpSp>
          <p:nvGrpSpPr>
            <p:cNvPr id="9" name="Group 8"/>
            <p:cNvGrpSpPr/>
            <p:nvPr/>
          </p:nvGrpSpPr>
          <p:grpSpPr>
            <a:xfrm>
              <a:off x="1732406" y="3122540"/>
              <a:ext cx="4621406" cy="1270270"/>
              <a:chOff x="1855551" y="1981200"/>
              <a:chExt cx="5382020" cy="2185350"/>
            </a:xfrm>
          </p:grpSpPr>
          <p:sp>
            <p:nvSpPr>
              <p:cNvPr id="10" name="Rectangle 9"/>
              <p:cNvSpPr/>
              <p:nvPr/>
            </p:nvSpPr>
            <p:spPr>
              <a:xfrm>
                <a:off x="1855551" y="3526072"/>
                <a:ext cx="993616" cy="529494"/>
              </a:xfrm>
              <a:prstGeom prst="rect">
                <a:avLst/>
              </a:prstGeom>
              <a:ln>
                <a:noFill/>
              </a:ln>
            </p:spPr>
            <p:txBody>
              <a:bodyPr wrap="none">
                <a:spAutoFit/>
              </a:bodyPr>
              <a:lstStyle/>
              <a:p>
                <a:r>
                  <a:rPr lang="en-US" dirty="0"/>
                  <a:t>Operator</a:t>
                </a:r>
              </a:p>
            </p:txBody>
          </p:sp>
          <p:sp>
            <p:nvSpPr>
              <p:cNvPr id="11" name="Rectangle 10"/>
              <p:cNvSpPr/>
              <p:nvPr/>
            </p:nvSpPr>
            <p:spPr>
              <a:xfrm>
                <a:off x="6344925" y="3637056"/>
                <a:ext cx="892646" cy="529494"/>
              </a:xfrm>
              <a:prstGeom prst="rect">
                <a:avLst/>
              </a:prstGeom>
              <a:ln>
                <a:noFill/>
              </a:ln>
            </p:spPr>
            <p:txBody>
              <a:bodyPr wrap="none">
                <a:spAutoFit/>
              </a:bodyPr>
              <a:lstStyle/>
              <a:p>
                <a:r>
                  <a:rPr lang="en-US" dirty="0"/>
                  <a:t>Tenants</a:t>
                </a:r>
              </a:p>
            </p:txBody>
          </p:sp>
          <p:sp>
            <p:nvSpPr>
              <p:cNvPr id="12" name="Rectangle 11"/>
              <p:cNvSpPr/>
              <p:nvPr/>
            </p:nvSpPr>
            <p:spPr>
              <a:xfrm>
                <a:off x="3978493" y="1981200"/>
                <a:ext cx="726338" cy="529494"/>
              </a:xfrm>
              <a:prstGeom prst="rect">
                <a:avLst/>
              </a:prstGeom>
              <a:ln>
                <a:noFill/>
              </a:ln>
            </p:spPr>
            <p:txBody>
              <a:bodyPr wrap="none">
                <a:spAutoFit/>
              </a:bodyPr>
              <a:lstStyle/>
              <a:p>
                <a:r>
                  <a:rPr lang="en-US" dirty="0"/>
                  <a:t>Utility</a:t>
                </a:r>
              </a:p>
            </p:txBody>
          </p:sp>
        </p:grpSp>
        <p:sp>
          <p:nvSpPr>
            <p:cNvPr id="13" name="TextBox 12"/>
            <p:cNvSpPr txBox="1"/>
            <p:nvPr/>
          </p:nvSpPr>
          <p:spPr>
            <a:xfrm>
              <a:off x="2160286" y="2641171"/>
              <a:ext cx="1188928" cy="284693"/>
            </a:xfrm>
            <a:prstGeom prst="rect">
              <a:avLst/>
            </a:prstGeom>
            <a:noFill/>
          </p:spPr>
          <p:txBody>
            <a:bodyPr wrap="square" lIns="68580" tIns="34290" rIns="68580" bIns="34290" rtlCol="0">
              <a:spAutoFit/>
            </a:bodyPr>
            <a:lstStyle/>
            <a:p>
              <a:r>
                <a:rPr lang="en-US" b="1" dirty="0">
                  <a:solidFill>
                    <a:srgbClr val="FF0000"/>
                  </a:solidFill>
                </a:rPr>
                <a:t>Cut energy</a:t>
              </a:r>
              <a:r>
                <a:rPr lang="en-US" dirty="0"/>
                <a:t> </a:t>
              </a:r>
              <a:r>
                <a:rPr lang="en-US" b="1" i="1" dirty="0" err="1"/>
                <a:t>δ</a:t>
              </a:r>
              <a:endParaRPr lang="en-US" b="1" i="1" dirty="0"/>
            </a:p>
          </p:txBody>
        </p:sp>
        <p:sp>
          <p:nvSpPr>
            <p:cNvPr id="14" name="TextBox 13"/>
            <p:cNvSpPr txBox="1"/>
            <p:nvPr/>
          </p:nvSpPr>
          <p:spPr>
            <a:xfrm>
              <a:off x="6276831" y="3087162"/>
              <a:ext cx="1316710" cy="500137"/>
            </a:xfrm>
            <a:prstGeom prst="rect">
              <a:avLst/>
            </a:prstGeom>
            <a:noFill/>
          </p:spPr>
          <p:txBody>
            <a:bodyPr wrap="square" lIns="68580" tIns="34290" rIns="68580" bIns="34290" rtlCol="0">
              <a:spAutoFit/>
            </a:bodyPr>
            <a:lstStyle/>
            <a:p>
              <a:r>
                <a:rPr lang="en-US" b="1" dirty="0">
                  <a:solidFill>
                    <a:srgbClr val="FF0000"/>
                  </a:solidFill>
                </a:rPr>
                <a:t>Cut energy by</a:t>
              </a:r>
            </a:p>
            <a:p>
              <a:r>
                <a:rPr lang="en-US" b="1" dirty="0"/>
                <a:t> </a:t>
              </a:r>
              <a:r>
                <a:rPr lang="en-US" b="1" i="1" dirty="0" err="1"/>
                <a:t>s</a:t>
              </a:r>
              <a:r>
                <a:rPr lang="en-US" b="1" i="1" baseline="-25000" dirty="0" err="1"/>
                <a:t>i</a:t>
              </a:r>
              <a:r>
                <a:rPr lang="en-US" b="1" i="1" dirty="0"/>
                <a:t>=</a:t>
              </a:r>
              <a:r>
                <a:rPr lang="en-US" b="1" i="1" dirty="0" err="1"/>
                <a:t>δ</a:t>
              </a:r>
              <a:r>
                <a:rPr lang="en-US" b="1" i="1" dirty="0"/>
                <a:t>-b</a:t>
              </a:r>
              <a:r>
                <a:rPr lang="en-US" b="1" i="1" baseline="-25000" dirty="0"/>
                <a:t>i</a:t>
              </a:r>
              <a:r>
                <a:rPr lang="en-US" b="1" i="1" dirty="0"/>
                <a:t>/p</a:t>
              </a:r>
            </a:p>
          </p:txBody>
        </p:sp>
        <p:sp>
          <p:nvSpPr>
            <p:cNvPr id="15" name="Freeform 14"/>
            <p:cNvSpPr/>
            <p:nvPr/>
          </p:nvSpPr>
          <p:spPr>
            <a:xfrm>
              <a:off x="2486140" y="2910637"/>
              <a:ext cx="1118389" cy="790791"/>
            </a:xfrm>
            <a:custGeom>
              <a:avLst/>
              <a:gdLst>
                <a:gd name="connsiteX0" fmla="*/ 1921874 w 1921874"/>
                <a:gd name="connsiteY0" fmla="*/ 10767 h 1130440"/>
                <a:gd name="connsiteX1" fmla="*/ 301008 w 1921874"/>
                <a:gd name="connsiteY1" fmla="*/ 161171 h 1130440"/>
                <a:gd name="connsiteX2" fmla="*/ 229 w 1921874"/>
                <a:gd name="connsiteY2" fmla="*/ 1130440 h 1130440"/>
              </a:gdLst>
              <a:ahLst/>
              <a:cxnLst>
                <a:cxn ang="0">
                  <a:pos x="connsiteX0" y="connsiteY0"/>
                </a:cxn>
                <a:cxn ang="0">
                  <a:pos x="connsiteX1" y="connsiteY1"/>
                </a:cxn>
                <a:cxn ang="0">
                  <a:pos x="connsiteX2" y="connsiteY2"/>
                </a:cxn>
              </a:cxnLst>
              <a:rect l="l" t="t" r="r" b="b"/>
              <a:pathLst>
                <a:path w="1921874" h="1130440">
                  <a:moveTo>
                    <a:pt x="1921874" y="10767"/>
                  </a:moveTo>
                  <a:cubicBezTo>
                    <a:pt x="1271578" y="-7337"/>
                    <a:pt x="621282" y="-25441"/>
                    <a:pt x="301008" y="161171"/>
                  </a:cubicBezTo>
                  <a:cubicBezTo>
                    <a:pt x="-19266" y="347783"/>
                    <a:pt x="229" y="1130440"/>
                    <a:pt x="229" y="1130440"/>
                  </a:cubicBezTo>
                </a:path>
              </a:pathLst>
            </a:custGeom>
            <a:ln w="57150" cmpd="sng">
              <a:solidFill>
                <a:srgbClr val="70AD47"/>
              </a:solidFill>
              <a:headEnd type="none"/>
              <a:tailEnd type="triangle"/>
            </a:ln>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a:endParaRPr lang="en-US"/>
            </a:p>
          </p:txBody>
        </p:sp>
        <p:grpSp>
          <p:nvGrpSpPr>
            <p:cNvPr id="16" name="Group 15"/>
            <p:cNvGrpSpPr/>
            <p:nvPr/>
          </p:nvGrpSpPr>
          <p:grpSpPr>
            <a:xfrm>
              <a:off x="955039" y="2938752"/>
              <a:ext cx="1373172" cy="779170"/>
              <a:chOff x="1449447" y="1849304"/>
              <a:chExt cx="2132233" cy="1340470"/>
            </a:xfrm>
          </p:grpSpPr>
          <p:sp>
            <p:nvSpPr>
              <p:cNvPr id="17" name="TextBox 16"/>
              <p:cNvSpPr txBox="1"/>
              <p:nvPr/>
            </p:nvSpPr>
            <p:spPr>
              <a:xfrm>
                <a:off x="1449447" y="1849304"/>
                <a:ext cx="1885774" cy="900138"/>
              </a:xfrm>
              <a:prstGeom prst="rect">
                <a:avLst/>
              </a:prstGeom>
              <a:noFill/>
            </p:spPr>
            <p:txBody>
              <a:bodyPr wrap="none" rtlCol="0">
                <a:spAutoFit/>
              </a:bodyPr>
              <a:lstStyle/>
              <a:p>
                <a:r>
                  <a:rPr lang="en-US" b="1" dirty="0">
                    <a:solidFill>
                      <a:srgbClr val="FF0000"/>
                    </a:solidFill>
                  </a:rPr>
                  <a:t>Diesel energy</a:t>
                </a:r>
                <a:r>
                  <a:rPr lang="en-US" b="1" dirty="0"/>
                  <a:t> </a:t>
                </a:r>
              </a:p>
              <a:p>
                <a:r>
                  <a:rPr lang="en-US" b="1" i="1" dirty="0"/>
                  <a:t>y = </a:t>
                </a:r>
                <a:r>
                  <a:rPr lang="en-US" b="1" i="1" dirty="0" err="1"/>
                  <a:t>δ</a:t>
                </a:r>
                <a:r>
                  <a:rPr lang="en-US" b="1" i="1" dirty="0"/>
                  <a:t> - </a:t>
                </a:r>
                <a:r>
                  <a:rPr lang="en-US" b="1" i="1" dirty="0" err="1"/>
                  <a:t>Σ</a:t>
                </a:r>
                <a:r>
                  <a:rPr lang="en-US" b="1" i="1" baseline="-25000" dirty="0" err="1"/>
                  <a:t>i</a:t>
                </a:r>
                <a:r>
                  <a:rPr lang="en-US" b="1" i="1" dirty="0" err="1"/>
                  <a:t>s</a:t>
                </a:r>
                <a:r>
                  <a:rPr lang="en-US" b="1" i="1" baseline="-25000" dirty="0" err="1"/>
                  <a:t>i</a:t>
                </a:r>
                <a:endParaRPr lang="en-US" b="1" i="1" baseline="-25000" dirty="0"/>
              </a:p>
            </p:txBody>
          </p:sp>
          <p:sp>
            <p:nvSpPr>
              <p:cNvPr id="18" name="Freeform 17"/>
              <p:cNvSpPr/>
              <p:nvPr/>
            </p:nvSpPr>
            <p:spPr>
              <a:xfrm rot="21270576">
                <a:off x="2645463" y="2319605"/>
                <a:ext cx="936217" cy="870169"/>
              </a:xfrm>
              <a:custGeom>
                <a:avLst/>
                <a:gdLst>
                  <a:gd name="connsiteX0" fmla="*/ 551428 w 580161"/>
                  <a:gd name="connsiteY0" fmla="*/ 654249 h 654249"/>
                  <a:gd name="connsiteX1" fmla="*/ 518008 w 580161"/>
                  <a:gd name="connsiteY1" fmla="*/ 86057 h 654249"/>
                  <a:gd name="connsiteX2" fmla="*/ 0 w 580161"/>
                  <a:gd name="connsiteY2" fmla="*/ 2499 h 654249"/>
                </a:gdLst>
                <a:ahLst/>
                <a:cxnLst>
                  <a:cxn ang="0">
                    <a:pos x="connsiteX0" y="connsiteY0"/>
                  </a:cxn>
                  <a:cxn ang="0">
                    <a:pos x="connsiteX1" y="connsiteY1"/>
                  </a:cxn>
                  <a:cxn ang="0">
                    <a:pos x="connsiteX2" y="connsiteY2"/>
                  </a:cxn>
                </a:cxnLst>
                <a:rect l="l" t="t" r="r" b="b"/>
                <a:pathLst>
                  <a:path w="580161" h="654249">
                    <a:moveTo>
                      <a:pt x="551428" y="654249"/>
                    </a:moveTo>
                    <a:cubicBezTo>
                      <a:pt x="580670" y="424465"/>
                      <a:pt x="609913" y="194682"/>
                      <a:pt x="518008" y="86057"/>
                    </a:cubicBezTo>
                    <a:cubicBezTo>
                      <a:pt x="426103" y="-22568"/>
                      <a:pt x="0" y="2499"/>
                      <a:pt x="0" y="2499"/>
                    </a:cubicBezTo>
                  </a:path>
                </a:pathLst>
              </a:custGeom>
              <a:ln w="57150" cmpd="sng">
                <a:solidFill>
                  <a:schemeClr val="accent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9" name="Freeform 18"/>
            <p:cNvSpPr/>
            <p:nvPr/>
          </p:nvSpPr>
          <p:spPr>
            <a:xfrm rot="293460">
              <a:off x="5872599" y="3282131"/>
              <a:ext cx="474505" cy="540774"/>
            </a:xfrm>
            <a:custGeom>
              <a:avLst/>
              <a:gdLst>
                <a:gd name="connsiteX0" fmla="*/ 44440 w 762968"/>
                <a:gd name="connsiteY0" fmla="*/ 741204 h 741204"/>
                <a:gd name="connsiteX1" fmla="*/ 77860 w 762968"/>
                <a:gd name="connsiteY1" fmla="*/ 89454 h 741204"/>
                <a:gd name="connsiteX2" fmla="*/ 762968 w 762968"/>
                <a:gd name="connsiteY2" fmla="*/ 5896 h 741204"/>
              </a:gdLst>
              <a:ahLst/>
              <a:cxnLst>
                <a:cxn ang="0">
                  <a:pos x="connsiteX0" y="connsiteY0"/>
                </a:cxn>
                <a:cxn ang="0">
                  <a:pos x="connsiteX1" y="connsiteY1"/>
                </a:cxn>
                <a:cxn ang="0">
                  <a:pos x="connsiteX2" y="connsiteY2"/>
                </a:cxn>
              </a:cxnLst>
              <a:rect l="l" t="t" r="r" b="b"/>
              <a:pathLst>
                <a:path w="762968" h="741204">
                  <a:moveTo>
                    <a:pt x="44440" y="741204"/>
                  </a:moveTo>
                  <a:cubicBezTo>
                    <a:pt x="1272" y="476604"/>
                    <a:pt x="-41895" y="212005"/>
                    <a:pt x="77860" y="89454"/>
                  </a:cubicBezTo>
                  <a:cubicBezTo>
                    <a:pt x="197615" y="-33097"/>
                    <a:pt x="762968" y="5896"/>
                    <a:pt x="762968" y="5896"/>
                  </a:cubicBezTo>
                </a:path>
              </a:pathLst>
            </a:custGeom>
            <a:ln w="57150" cmpd="sng">
              <a:headEnd type="none"/>
              <a:tailEnd type="triangle"/>
            </a:ln>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a:endParaRPr lang="en-US"/>
            </a:p>
          </p:txBody>
        </p:sp>
        <p:grpSp>
          <p:nvGrpSpPr>
            <p:cNvPr id="20" name="Group 19"/>
            <p:cNvGrpSpPr/>
            <p:nvPr/>
          </p:nvGrpSpPr>
          <p:grpSpPr>
            <a:xfrm>
              <a:off x="2526676" y="4012110"/>
              <a:ext cx="3134701" cy="307777"/>
              <a:chOff x="3932844" y="3313053"/>
              <a:chExt cx="4356326" cy="481696"/>
            </a:xfrm>
          </p:grpSpPr>
          <p:sp>
            <p:nvSpPr>
              <p:cNvPr id="21" name="Rectangle 20"/>
              <p:cNvSpPr/>
              <p:nvPr/>
            </p:nvSpPr>
            <p:spPr>
              <a:xfrm>
                <a:off x="5698706" y="3313053"/>
                <a:ext cx="1200947" cy="481696"/>
              </a:xfrm>
              <a:prstGeom prst="rect">
                <a:avLst/>
              </a:prstGeom>
            </p:spPr>
            <p:txBody>
              <a:bodyPr wrap="square">
                <a:spAutoFit/>
              </a:bodyPr>
              <a:lstStyle/>
              <a:p>
                <a:r>
                  <a:rPr lang="en-US" b="1" dirty="0">
                    <a:solidFill>
                      <a:srgbClr val="FF0000"/>
                    </a:solidFill>
                  </a:rPr>
                  <a:t>Price </a:t>
                </a:r>
                <a:r>
                  <a:rPr lang="en-US" b="1" i="1" dirty="0" smtClean="0">
                    <a:solidFill>
                      <a:srgbClr val="000000"/>
                    </a:solidFill>
                  </a:rPr>
                  <a:t>p</a:t>
                </a:r>
                <a:endParaRPr lang="en-US" b="1" i="1" dirty="0">
                  <a:solidFill>
                    <a:srgbClr val="000000"/>
                  </a:solidFill>
                </a:endParaRPr>
              </a:p>
            </p:txBody>
          </p:sp>
          <p:sp>
            <p:nvSpPr>
              <p:cNvPr id="22" name="U-Turn Arrow 21"/>
              <p:cNvSpPr/>
              <p:nvPr/>
            </p:nvSpPr>
            <p:spPr>
              <a:xfrm rot="10800000" flipH="1">
                <a:off x="3932844" y="3545652"/>
                <a:ext cx="4356326" cy="232538"/>
              </a:xfrm>
              <a:prstGeom prst="uturnArrow">
                <a:avLst>
                  <a:gd name="adj1" fmla="val 5853"/>
                  <a:gd name="adj2" fmla="val 17554"/>
                  <a:gd name="adj3" fmla="val 22872"/>
                  <a:gd name="adj4" fmla="val 50000"/>
                  <a:gd name="adj5" fmla="val 87766"/>
                </a:avLst>
              </a:prstGeom>
              <a:solidFill>
                <a:schemeClr val="accent6"/>
              </a:solidFill>
              <a:ln w="38100" cmpd="sng">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p:nvGrpSpPr>
          <p:grpSpPr>
            <a:xfrm>
              <a:off x="2526676" y="3485290"/>
              <a:ext cx="3134699" cy="406202"/>
              <a:chOff x="3461940" y="2566499"/>
              <a:chExt cx="4867493" cy="698817"/>
            </a:xfrm>
          </p:grpSpPr>
          <p:sp>
            <p:nvSpPr>
              <p:cNvPr id="24" name="TextBox 23"/>
              <p:cNvSpPr txBox="1"/>
              <p:nvPr/>
            </p:nvSpPr>
            <p:spPr>
              <a:xfrm>
                <a:off x="5034434" y="2735826"/>
                <a:ext cx="1754334" cy="529490"/>
              </a:xfrm>
              <a:prstGeom prst="rect">
                <a:avLst/>
              </a:prstGeom>
              <a:noFill/>
            </p:spPr>
            <p:txBody>
              <a:bodyPr wrap="none" rtlCol="0">
                <a:spAutoFit/>
              </a:bodyPr>
              <a:lstStyle/>
              <a:p>
                <a:r>
                  <a:rPr lang="en-US" b="1" dirty="0">
                    <a:solidFill>
                      <a:srgbClr val="FF0000"/>
                    </a:solidFill>
                  </a:rPr>
                  <a:t>Supply bid</a:t>
                </a:r>
                <a:r>
                  <a:rPr lang="en-US" b="1" dirty="0"/>
                  <a:t> </a:t>
                </a:r>
                <a:r>
                  <a:rPr lang="en-US" b="1" i="1" dirty="0" smtClean="0"/>
                  <a:t>b</a:t>
                </a:r>
                <a:r>
                  <a:rPr lang="en-US" b="1" i="1" baseline="-25000" dirty="0" smtClean="0"/>
                  <a:t>i</a:t>
                </a:r>
                <a:endParaRPr lang="en-US" dirty="0"/>
              </a:p>
            </p:txBody>
          </p:sp>
          <p:sp>
            <p:nvSpPr>
              <p:cNvPr id="25" name="U-Turn Arrow 24"/>
              <p:cNvSpPr/>
              <p:nvPr/>
            </p:nvSpPr>
            <p:spPr>
              <a:xfrm flipH="1">
                <a:off x="3461940" y="2566499"/>
                <a:ext cx="4867493" cy="488037"/>
              </a:xfrm>
              <a:prstGeom prst="uturnArrow">
                <a:avLst>
                  <a:gd name="adj1" fmla="val 5853"/>
                  <a:gd name="adj2" fmla="val 21587"/>
                  <a:gd name="adj3" fmla="val 25126"/>
                  <a:gd name="adj4" fmla="val 72622"/>
                  <a:gd name="adj5" fmla="val 67269"/>
                </a:avLst>
              </a:prstGeom>
              <a:solidFill>
                <a:schemeClr val="accent6"/>
              </a:solidFill>
              <a:ln w="38100" cmpd="sng">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26" name="Picture 25"/>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Lst>
            </a:blip>
            <a:srcRect r="1619" b="18914"/>
            <a:stretch/>
          </p:blipFill>
          <p:spPr>
            <a:xfrm>
              <a:off x="5448196" y="3714940"/>
              <a:ext cx="537459" cy="433223"/>
            </a:xfrm>
            <a:prstGeom prst="rect">
              <a:avLst/>
            </a:prstGeom>
          </p:spPr>
        </p:pic>
        <p:pic>
          <p:nvPicPr>
            <p:cNvPr id="27" name="Picture 26"/>
            <p:cNvPicPr>
              <a:picLocks noChangeAspect="1"/>
            </p:cNvPicPr>
            <p:nvPr/>
          </p:nvPicPr>
          <p:blipFill>
            <a:blip r:embed="rId5"/>
            <a:stretch>
              <a:fillRect/>
            </a:stretch>
          </p:blipFill>
          <p:spPr>
            <a:xfrm>
              <a:off x="3608107" y="2634231"/>
              <a:ext cx="566991" cy="566991"/>
            </a:xfrm>
            <a:prstGeom prst="rect">
              <a:avLst/>
            </a:prstGeom>
          </p:spPr>
        </p:pic>
        <p:pic>
          <p:nvPicPr>
            <p:cNvPr id="28" name="Picture 27"/>
            <p:cNvPicPr>
              <a:picLocks noChangeAspect="1"/>
            </p:cNvPicPr>
            <p:nvPr/>
          </p:nvPicPr>
          <p:blipFill>
            <a:blip r:embed="rId6"/>
            <a:stretch>
              <a:fillRect/>
            </a:stretch>
          </p:blipFill>
          <p:spPr>
            <a:xfrm>
              <a:off x="2221835" y="3701428"/>
              <a:ext cx="439958" cy="439958"/>
            </a:xfrm>
            <a:prstGeom prst="rect">
              <a:avLst/>
            </a:prstGeom>
          </p:spPr>
        </p:pic>
      </p:grpSp>
      <p:sp>
        <p:nvSpPr>
          <p:cNvPr id="30" name="Rectangle 29"/>
          <p:cNvSpPr/>
          <p:nvPr/>
        </p:nvSpPr>
        <p:spPr>
          <a:xfrm>
            <a:off x="702609" y="2634228"/>
            <a:ext cx="7553005" cy="201282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4654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F2797F-2695-4387-B238-5AD92FE72A43}" type="slidenum">
              <a:rPr lang="en-US" smtClean="0"/>
              <a:t>24</a:t>
            </a:fld>
            <a:endParaRPr lang="en-US"/>
          </a:p>
        </p:txBody>
      </p:sp>
      <p:sp>
        <p:nvSpPr>
          <p:cNvPr id="5" name="Title 2"/>
          <p:cNvSpPr txBox="1">
            <a:spLocks/>
          </p:cNvSpPr>
          <p:nvPr/>
        </p:nvSpPr>
        <p:spPr>
          <a:xfrm>
            <a:off x="457200" y="2057400"/>
            <a:ext cx="82296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00" b="1" dirty="0"/>
              <a:t>Backup Slides</a:t>
            </a:r>
          </a:p>
        </p:txBody>
      </p:sp>
      <p:sp>
        <p:nvSpPr>
          <p:cNvPr id="3" name="Date Placeholder 2"/>
          <p:cNvSpPr>
            <a:spLocks noGrp="1"/>
          </p:cNvSpPr>
          <p:nvPr>
            <p:ph type="dt" sz="half" idx="10"/>
          </p:nvPr>
        </p:nvSpPr>
        <p:spPr/>
        <p:txBody>
          <a:bodyPr/>
          <a:lstStyle/>
          <a:p>
            <a:fld id="{38284F3F-7818-694F-8D6F-2910ADC1FBC9}" type="datetime1">
              <a:rPr lang="en-US" smtClean="0"/>
              <a:t>11/5/15</a:t>
            </a:fld>
            <a:endParaRPr lang="en-US" dirty="0"/>
          </a:p>
        </p:txBody>
      </p:sp>
    </p:spTree>
    <p:extLst>
      <p:ext uri="{BB962C8B-B14F-4D97-AF65-F5344CB8AC3E}">
        <p14:creationId xmlns:p14="http://schemas.microsoft.com/office/powerpoint/2010/main" val="3814964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9" name="Group 48"/>
          <p:cNvGrpSpPr/>
          <p:nvPr/>
        </p:nvGrpSpPr>
        <p:grpSpPr>
          <a:xfrm>
            <a:off x="1667515" y="1691863"/>
            <a:ext cx="4800600" cy="1245178"/>
            <a:chOff x="2263674" y="2275969"/>
            <a:chExt cx="6400800" cy="1660237"/>
          </a:xfrm>
        </p:grpSpPr>
        <p:sp>
          <p:nvSpPr>
            <p:cNvPr id="23" name="Right Arrow 22"/>
            <p:cNvSpPr/>
            <p:nvPr/>
          </p:nvSpPr>
          <p:spPr>
            <a:xfrm rot="5400000">
              <a:off x="2597364" y="2745896"/>
              <a:ext cx="390182" cy="161637"/>
            </a:xfrm>
            <a:prstGeom prst="rightArrow">
              <a:avLst/>
            </a:prstGeom>
            <a:solidFill>
              <a:srgbClr val="FF0000"/>
            </a:solidFill>
            <a:ln w="762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nchorCtr="0"/>
            <a:lstStyle/>
            <a:p>
              <a:pPr algn="ctr"/>
              <a:endParaRPr lang="en-US" sz="1800" dirty="0"/>
            </a:p>
          </p:txBody>
        </p:sp>
        <p:sp>
          <p:nvSpPr>
            <p:cNvPr id="24" name="Right Arrow 23"/>
            <p:cNvSpPr/>
            <p:nvPr/>
          </p:nvSpPr>
          <p:spPr>
            <a:xfrm>
              <a:off x="2263674" y="3774569"/>
              <a:ext cx="390182" cy="161637"/>
            </a:xfrm>
            <a:prstGeom prst="rightArrow">
              <a:avLst/>
            </a:prstGeom>
            <a:solidFill>
              <a:srgbClr val="FF0000"/>
            </a:solidFill>
            <a:ln w="762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nchorCtr="0"/>
            <a:lstStyle/>
            <a:p>
              <a:pPr algn="ctr"/>
              <a:endParaRPr lang="en-US" sz="1800" dirty="0"/>
            </a:p>
          </p:txBody>
        </p:sp>
        <p:sp>
          <p:nvSpPr>
            <p:cNvPr id="25" name="Right Arrow 24"/>
            <p:cNvSpPr/>
            <p:nvPr/>
          </p:nvSpPr>
          <p:spPr>
            <a:xfrm>
              <a:off x="5073892" y="2564606"/>
              <a:ext cx="390182" cy="161637"/>
            </a:xfrm>
            <a:prstGeom prst="rightArrow">
              <a:avLst/>
            </a:prstGeom>
            <a:solidFill>
              <a:srgbClr val="FF0000"/>
            </a:solidFill>
            <a:ln w="762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nchorCtr="0"/>
            <a:lstStyle/>
            <a:p>
              <a:pPr algn="ctr"/>
              <a:endParaRPr lang="en-US" sz="1800" dirty="0"/>
            </a:p>
          </p:txBody>
        </p:sp>
        <p:grpSp>
          <p:nvGrpSpPr>
            <p:cNvPr id="26" name="Group 25"/>
            <p:cNvGrpSpPr/>
            <p:nvPr/>
          </p:nvGrpSpPr>
          <p:grpSpPr>
            <a:xfrm>
              <a:off x="7584974" y="2275969"/>
              <a:ext cx="1079500" cy="1596737"/>
              <a:chOff x="6464300" y="1921163"/>
              <a:chExt cx="1079500" cy="1596737"/>
            </a:xfrm>
          </p:grpSpPr>
          <p:sp>
            <p:nvSpPr>
              <p:cNvPr id="27" name="Right Arrow 26"/>
              <p:cNvSpPr/>
              <p:nvPr/>
            </p:nvSpPr>
            <p:spPr>
              <a:xfrm>
                <a:off x="7153618" y="1921163"/>
                <a:ext cx="390182" cy="161637"/>
              </a:xfrm>
              <a:prstGeom prst="rightArrow">
                <a:avLst/>
              </a:prstGeom>
              <a:solidFill>
                <a:srgbClr val="FF0000"/>
              </a:solidFill>
              <a:ln w="762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nchorCtr="0"/>
              <a:lstStyle/>
              <a:p>
                <a:pPr algn="ctr"/>
                <a:endParaRPr lang="en-US" sz="1800" dirty="0"/>
              </a:p>
            </p:txBody>
          </p:sp>
          <p:sp>
            <p:nvSpPr>
              <p:cNvPr id="28" name="Right Arrow 27"/>
              <p:cNvSpPr/>
              <p:nvPr/>
            </p:nvSpPr>
            <p:spPr>
              <a:xfrm>
                <a:off x="6464300" y="2844800"/>
                <a:ext cx="390182" cy="161637"/>
              </a:xfrm>
              <a:prstGeom prst="rightArrow">
                <a:avLst/>
              </a:prstGeom>
              <a:solidFill>
                <a:srgbClr val="FF0000"/>
              </a:solidFill>
              <a:ln w="762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nchorCtr="0"/>
              <a:lstStyle/>
              <a:p>
                <a:pPr algn="ctr"/>
                <a:endParaRPr lang="en-US" sz="1800" dirty="0"/>
              </a:p>
            </p:txBody>
          </p:sp>
          <p:sp>
            <p:nvSpPr>
              <p:cNvPr id="29" name="Right Arrow 28"/>
              <p:cNvSpPr/>
              <p:nvPr/>
            </p:nvSpPr>
            <p:spPr>
              <a:xfrm>
                <a:off x="7153618" y="3356263"/>
                <a:ext cx="390182" cy="161637"/>
              </a:xfrm>
              <a:prstGeom prst="rightArrow">
                <a:avLst/>
              </a:prstGeom>
              <a:solidFill>
                <a:srgbClr val="FF0000"/>
              </a:solidFill>
              <a:ln w="762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nchorCtr="0"/>
              <a:lstStyle/>
              <a:p>
                <a:pPr algn="ctr"/>
                <a:endParaRPr lang="en-US" sz="1800" dirty="0"/>
              </a:p>
            </p:txBody>
          </p:sp>
        </p:grpSp>
      </p:grpSp>
      <p:grpSp>
        <p:nvGrpSpPr>
          <p:cNvPr id="48" name="Group 47"/>
          <p:cNvGrpSpPr/>
          <p:nvPr/>
        </p:nvGrpSpPr>
        <p:grpSpPr>
          <a:xfrm>
            <a:off x="1011956" y="1067348"/>
            <a:ext cx="6172200" cy="2083038"/>
            <a:chOff x="1349274" y="1423130"/>
            <a:chExt cx="8229600" cy="2777384"/>
          </a:xfrm>
        </p:grpSpPr>
        <p:pic>
          <p:nvPicPr>
            <p:cNvPr id="5" name="Picture 4" descr="GettyImages_485522031.jpg"/>
            <p:cNvPicPr>
              <a:picLocks noChangeAspect="1"/>
            </p:cNvPicPr>
            <p:nvPr/>
          </p:nvPicPr>
          <p:blipFill rotWithShape="1">
            <a:blip r:embed="rId3">
              <a:extLst>
                <a:ext uri="{28A0092B-C50C-407E-A947-70E740481C1C}">
                  <a14:useLocalDpi xmlns:a14="http://schemas.microsoft.com/office/drawing/2010/main" val="0"/>
                </a:ext>
              </a:extLst>
            </a:blip>
            <a:srcRect l="5475" t="4831" r="70371" b="70693"/>
            <a:stretch/>
          </p:blipFill>
          <p:spPr>
            <a:xfrm>
              <a:off x="1349274" y="2722086"/>
              <a:ext cx="1047750" cy="1061720"/>
            </a:xfrm>
            <a:prstGeom prst="rect">
              <a:avLst/>
            </a:prstGeom>
          </p:spPr>
        </p:pic>
        <p:pic>
          <p:nvPicPr>
            <p:cNvPr id="6" name="Picture 5" descr="GettyImages_485522031.jpg"/>
            <p:cNvPicPr>
              <a:picLocks noChangeAspect="1"/>
            </p:cNvPicPr>
            <p:nvPr/>
          </p:nvPicPr>
          <p:blipFill rotWithShape="1">
            <a:blip r:embed="rId3">
              <a:extLst>
                <a:ext uri="{28A0092B-C50C-407E-A947-70E740481C1C}">
                  <a14:useLocalDpi xmlns:a14="http://schemas.microsoft.com/office/drawing/2010/main" val="0"/>
                </a:ext>
              </a:extLst>
            </a:blip>
            <a:srcRect l="5152" t="68921" r="70371" b="5958"/>
            <a:stretch/>
          </p:blipFill>
          <p:spPr>
            <a:xfrm>
              <a:off x="2030947" y="1423130"/>
              <a:ext cx="965200" cy="990600"/>
            </a:xfrm>
            <a:prstGeom prst="rect">
              <a:avLst/>
            </a:prstGeom>
          </p:spPr>
        </p:pic>
        <p:pic>
          <p:nvPicPr>
            <p:cNvPr id="7" name="Picture 6" descr="128024591.jpg"/>
            <p:cNvPicPr>
              <a:picLocks noChangeAspect="1"/>
            </p:cNvPicPr>
            <p:nvPr/>
          </p:nvPicPr>
          <p:blipFill rotWithShape="1">
            <a:blip r:embed="rId4" cstate="print">
              <a:extLst>
                <a:ext uri="{28A0092B-C50C-407E-A947-70E740481C1C}">
                  <a14:useLocalDpi xmlns:a14="http://schemas.microsoft.com/office/drawing/2010/main" val="0"/>
                </a:ext>
              </a:extLst>
            </a:blip>
            <a:srcRect l="54100" t="2262" r="28240" b="82202"/>
            <a:stretch/>
          </p:blipFill>
          <p:spPr>
            <a:xfrm>
              <a:off x="2949474" y="3030412"/>
              <a:ext cx="534335" cy="524794"/>
            </a:xfrm>
            <a:prstGeom prst="rect">
              <a:avLst/>
            </a:prstGeom>
          </p:spPr>
        </p:pic>
        <p:grpSp>
          <p:nvGrpSpPr>
            <p:cNvPr id="8" name="Group 7"/>
            <p:cNvGrpSpPr/>
            <p:nvPr/>
          </p:nvGrpSpPr>
          <p:grpSpPr>
            <a:xfrm>
              <a:off x="3406674" y="2329552"/>
              <a:ext cx="3664054" cy="1225654"/>
              <a:chOff x="2743200" y="1961350"/>
              <a:chExt cx="3664054" cy="1225654"/>
            </a:xfrm>
          </p:grpSpPr>
          <p:pic>
            <p:nvPicPr>
              <p:cNvPr id="9" name="Picture 8" descr="345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974050"/>
                <a:ext cx="1212954" cy="1212954"/>
              </a:xfrm>
              <a:prstGeom prst="rect">
                <a:avLst/>
              </a:prstGeom>
            </p:spPr>
          </p:pic>
          <p:pic>
            <p:nvPicPr>
              <p:cNvPr id="10" name="Picture 9" descr="345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300" y="1961350"/>
                <a:ext cx="1212954" cy="1212954"/>
              </a:xfrm>
              <a:prstGeom prst="rect">
                <a:avLst/>
              </a:prstGeom>
            </p:spPr>
          </p:pic>
          <p:sp>
            <p:nvSpPr>
              <p:cNvPr id="11" name="Freeform 10"/>
              <p:cNvSpPr/>
              <p:nvPr/>
            </p:nvSpPr>
            <p:spPr>
              <a:xfrm>
                <a:off x="3530600" y="2552218"/>
                <a:ext cx="2486660" cy="114782"/>
              </a:xfrm>
              <a:custGeom>
                <a:avLst/>
                <a:gdLst>
                  <a:gd name="connsiteX0" fmla="*/ 0 w 2260600"/>
                  <a:gd name="connsiteY0" fmla="*/ 25400 h 203342"/>
                  <a:gd name="connsiteX1" fmla="*/ 1104900 w 2260600"/>
                  <a:gd name="connsiteY1" fmla="*/ 203200 h 203342"/>
                  <a:gd name="connsiteX2" fmla="*/ 2260600 w 2260600"/>
                  <a:gd name="connsiteY2" fmla="*/ 0 h 203342"/>
                  <a:gd name="connsiteX3" fmla="*/ 2260600 w 2260600"/>
                  <a:gd name="connsiteY3" fmla="*/ 0 h 203342"/>
                </a:gdLst>
                <a:ahLst/>
                <a:cxnLst>
                  <a:cxn ang="0">
                    <a:pos x="connsiteX0" y="connsiteY0"/>
                  </a:cxn>
                  <a:cxn ang="0">
                    <a:pos x="connsiteX1" y="connsiteY1"/>
                  </a:cxn>
                  <a:cxn ang="0">
                    <a:pos x="connsiteX2" y="connsiteY2"/>
                  </a:cxn>
                  <a:cxn ang="0">
                    <a:pos x="connsiteX3" y="connsiteY3"/>
                  </a:cxn>
                </a:cxnLst>
                <a:rect l="l" t="t" r="r" b="b"/>
                <a:pathLst>
                  <a:path w="2260600" h="203342">
                    <a:moveTo>
                      <a:pt x="0" y="25400"/>
                    </a:moveTo>
                    <a:cubicBezTo>
                      <a:pt x="364066" y="116416"/>
                      <a:pt x="728133" y="207433"/>
                      <a:pt x="1104900" y="203200"/>
                    </a:cubicBezTo>
                    <a:cubicBezTo>
                      <a:pt x="1481667" y="198967"/>
                      <a:pt x="2260600" y="0"/>
                      <a:pt x="2260600" y="0"/>
                    </a:cubicBezTo>
                    <a:lnTo>
                      <a:pt x="2260600" y="0"/>
                    </a:lnTo>
                  </a:path>
                </a:pathLst>
              </a:custGeom>
              <a:ln w="28575" cmpd="sng">
                <a:solidFill>
                  <a:srgbClr val="31313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124200" y="2398124"/>
                <a:ext cx="2486660" cy="114782"/>
              </a:xfrm>
              <a:custGeom>
                <a:avLst/>
                <a:gdLst>
                  <a:gd name="connsiteX0" fmla="*/ 0 w 2260600"/>
                  <a:gd name="connsiteY0" fmla="*/ 25400 h 203342"/>
                  <a:gd name="connsiteX1" fmla="*/ 1104900 w 2260600"/>
                  <a:gd name="connsiteY1" fmla="*/ 203200 h 203342"/>
                  <a:gd name="connsiteX2" fmla="*/ 2260600 w 2260600"/>
                  <a:gd name="connsiteY2" fmla="*/ 0 h 203342"/>
                  <a:gd name="connsiteX3" fmla="*/ 2260600 w 2260600"/>
                  <a:gd name="connsiteY3" fmla="*/ 0 h 203342"/>
                </a:gdLst>
                <a:ahLst/>
                <a:cxnLst>
                  <a:cxn ang="0">
                    <a:pos x="connsiteX0" y="connsiteY0"/>
                  </a:cxn>
                  <a:cxn ang="0">
                    <a:pos x="connsiteX1" y="connsiteY1"/>
                  </a:cxn>
                  <a:cxn ang="0">
                    <a:pos x="connsiteX2" y="connsiteY2"/>
                  </a:cxn>
                  <a:cxn ang="0">
                    <a:pos x="connsiteX3" y="connsiteY3"/>
                  </a:cxn>
                </a:cxnLst>
                <a:rect l="l" t="t" r="r" b="b"/>
                <a:pathLst>
                  <a:path w="2260600" h="203342">
                    <a:moveTo>
                      <a:pt x="0" y="25400"/>
                    </a:moveTo>
                    <a:cubicBezTo>
                      <a:pt x="364066" y="116416"/>
                      <a:pt x="728133" y="207433"/>
                      <a:pt x="1104900" y="203200"/>
                    </a:cubicBezTo>
                    <a:cubicBezTo>
                      <a:pt x="1481667" y="198967"/>
                      <a:pt x="2260600" y="0"/>
                      <a:pt x="2260600" y="0"/>
                    </a:cubicBezTo>
                    <a:lnTo>
                      <a:pt x="2260600" y="0"/>
                    </a:lnTo>
                  </a:path>
                </a:pathLst>
              </a:custGeom>
              <a:ln w="28575" cmpd="sng">
                <a:solidFill>
                  <a:srgbClr val="31313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558540" y="2336800"/>
                <a:ext cx="2486660" cy="114782"/>
              </a:xfrm>
              <a:custGeom>
                <a:avLst/>
                <a:gdLst>
                  <a:gd name="connsiteX0" fmla="*/ 0 w 2260600"/>
                  <a:gd name="connsiteY0" fmla="*/ 25400 h 203342"/>
                  <a:gd name="connsiteX1" fmla="*/ 1104900 w 2260600"/>
                  <a:gd name="connsiteY1" fmla="*/ 203200 h 203342"/>
                  <a:gd name="connsiteX2" fmla="*/ 2260600 w 2260600"/>
                  <a:gd name="connsiteY2" fmla="*/ 0 h 203342"/>
                  <a:gd name="connsiteX3" fmla="*/ 2260600 w 2260600"/>
                  <a:gd name="connsiteY3" fmla="*/ 0 h 203342"/>
                </a:gdLst>
                <a:ahLst/>
                <a:cxnLst>
                  <a:cxn ang="0">
                    <a:pos x="connsiteX0" y="connsiteY0"/>
                  </a:cxn>
                  <a:cxn ang="0">
                    <a:pos x="connsiteX1" y="connsiteY1"/>
                  </a:cxn>
                  <a:cxn ang="0">
                    <a:pos x="connsiteX2" y="connsiteY2"/>
                  </a:cxn>
                  <a:cxn ang="0">
                    <a:pos x="connsiteX3" y="connsiteY3"/>
                  </a:cxn>
                </a:cxnLst>
                <a:rect l="l" t="t" r="r" b="b"/>
                <a:pathLst>
                  <a:path w="2260600" h="203342">
                    <a:moveTo>
                      <a:pt x="0" y="25400"/>
                    </a:moveTo>
                    <a:cubicBezTo>
                      <a:pt x="364066" y="116416"/>
                      <a:pt x="728133" y="207433"/>
                      <a:pt x="1104900" y="203200"/>
                    </a:cubicBezTo>
                    <a:cubicBezTo>
                      <a:pt x="1481667" y="198967"/>
                      <a:pt x="2260600" y="0"/>
                      <a:pt x="2260600" y="0"/>
                    </a:cubicBezTo>
                    <a:lnTo>
                      <a:pt x="2260600" y="0"/>
                    </a:lnTo>
                  </a:path>
                </a:pathLst>
              </a:custGeom>
              <a:ln w="28575" cmpd="sng">
                <a:solidFill>
                  <a:srgbClr val="31313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7" name="Elbow Connector 16"/>
            <p:cNvCxnSpPr/>
            <p:nvPr/>
          </p:nvCxnSpPr>
          <p:spPr>
            <a:xfrm rot="16200000" flipV="1">
              <a:off x="2318672" y="2666627"/>
              <a:ext cx="1007606" cy="346365"/>
            </a:xfrm>
            <a:prstGeom prst="bentConnector3">
              <a:avLst>
                <a:gd name="adj1" fmla="val -1677"/>
              </a:avLst>
            </a:prstGeom>
            <a:ln w="38100">
              <a:solidFill>
                <a:srgbClr val="31313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flipV="1">
              <a:off x="2263674" y="3453606"/>
              <a:ext cx="762000" cy="228600"/>
            </a:xfrm>
            <a:prstGeom prst="bentConnector3">
              <a:avLst/>
            </a:prstGeom>
            <a:ln w="38100">
              <a:solidFill>
                <a:srgbClr val="31313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Picture 18" descr="128024591.jpg"/>
            <p:cNvPicPr>
              <a:picLocks noChangeAspect="1"/>
            </p:cNvPicPr>
            <p:nvPr/>
          </p:nvPicPr>
          <p:blipFill rotWithShape="1">
            <a:blip r:embed="rId4" cstate="print">
              <a:extLst>
                <a:ext uri="{28A0092B-C50C-407E-A947-70E740481C1C}">
                  <a14:useLocalDpi xmlns:a14="http://schemas.microsoft.com/office/drawing/2010/main" val="0"/>
                </a:ext>
              </a:extLst>
            </a:blip>
            <a:srcRect l="54100" t="2262" r="28240" b="82202"/>
            <a:stretch/>
          </p:blipFill>
          <p:spPr>
            <a:xfrm>
              <a:off x="6987139" y="3021806"/>
              <a:ext cx="534335" cy="524794"/>
            </a:xfrm>
            <a:prstGeom prst="rect">
              <a:avLst/>
            </a:prstGeom>
          </p:spPr>
        </p:pic>
        <p:pic>
          <p:nvPicPr>
            <p:cNvPr id="30" name="Picture 29" descr="stock-vector-houses-icons-set-real-estate-145339648.jpg"/>
            <p:cNvPicPr>
              <a:picLocks noChangeAspect="1"/>
            </p:cNvPicPr>
            <p:nvPr/>
          </p:nvPicPr>
          <p:blipFill rotWithShape="1">
            <a:blip r:embed="rId6" cstate="print">
              <a:extLst>
                <a:ext uri="{28A0092B-C50C-407E-A947-70E740481C1C}">
                  <a14:useLocalDpi xmlns:a14="http://schemas.microsoft.com/office/drawing/2010/main" val="0"/>
                </a:ext>
              </a:extLst>
            </a:blip>
            <a:srcRect l="3855" t="29163" r="76800" b="51543"/>
            <a:stretch/>
          </p:blipFill>
          <p:spPr>
            <a:xfrm>
              <a:off x="8922951" y="3326606"/>
              <a:ext cx="427323" cy="445127"/>
            </a:xfrm>
            <a:prstGeom prst="rect">
              <a:avLst/>
            </a:prstGeom>
          </p:spPr>
        </p:pic>
        <p:pic>
          <p:nvPicPr>
            <p:cNvPr id="31" name="Picture 30" descr="stock-vector-houses-icons-set-real-estate-145339648.jpg"/>
            <p:cNvPicPr>
              <a:picLocks noChangeAspect="1"/>
            </p:cNvPicPr>
            <p:nvPr/>
          </p:nvPicPr>
          <p:blipFill rotWithShape="1">
            <a:blip r:embed="rId6" cstate="print">
              <a:extLst>
                <a:ext uri="{28A0092B-C50C-407E-A947-70E740481C1C}">
                  <a14:useLocalDpi xmlns:a14="http://schemas.microsoft.com/office/drawing/2010/main" val="0"/>
                </a:ext>
              </a:extLst>
            </a:blip>
            <a:srcRect l="3855" t="29163" r="76800" b="51543"/>
            <a:stretch/>
          </p:blipFill>
          <p:spPr>
            <a:xfrm>
              <a:off x="8679413" y="3755387"/>
              <a:ext cx="427323" cy="445127"/>
            </a:xfrm>
            <a:prstGeom prst="rect">
              <a:avLst/>
            </a:prstGeom>
          </p:spPr>
        </p:pic>
        <p:pic>
          <p:nvPicPr>
            <p:cNvPr id="32" name="Picture 31" descr="stock-vector-houses-icons-set-real-estate-145339648.jpg"/>
            <p:cNvPicPr>
              <a:picLocks noChangeAspect="1"/>
            </p:cNvPicPr>
            <p:nvPr/>
          </p:nvPicPr>
          <p:blipFill rotWithShape="1">
            <a:blip r:embed="rId6" cstate="print">
              <a:extLst>
                <a:ext uri="{28A0092B-C50C-407E-A947-70E740481C1C}">
                  <a14:useLocalDpi xmlns:a14="http://schemas.microsoft.com/office/drawing/2010/main" val="0"/>
                </a:ext>
              </a:extLst>
            </a:blip>
            <a:srcRect l="3855" t="29163" r="76800" b="51543"/>
            <a:stretch/>
          </p:blipFill>
          <p:spPr>
            <a:xfrm>
              <a:off x="9151551" y="3755387"/>
              <a:ext cx="427323" cy="445127"/>
            </a:xfrm>
            <a:prstGeom prst="rect">
              <a:avLst/>
            </a:prstGeom>
          </p:spPr>
        </p:pic>
        <p:pic>
          <p:nvPicPr>
            <p:cNvPr id="33" name="Picture 32" descr="stock-vector-houses-icons-set-real-estate-145339648.jpg"/>
            <p:cNvPicPr>
              <a:picLocks noChangeAspect="1"/>
            </p:cNvPicPr>
            <p:nvPr/>
          </p:nvPicPr>
          <p:blipFill rotWithShape="1">
            <a:blip r:embed="rId6" cstate="print">
              <a:extLst>
                <a:ext uri="{28A0092B-C50C-407E-A947-70E740481C1C}">
                  <a14:useLocalDpi xmlns:a14="http://schemas.microsoft.com/office/drawing/2010/main" val="0"/>
                </a:ext>
              </a:extLst>
            </a:blip>
            <a:srcRect l="3855" t="29163" r="76800" b="51543"/>
            <a:stretch/>
          </p:blipFill>
          <p:spPr>
            <a:xfrm>
              <a:off x="8922951" y="2031206"/>
              <a:ext cx="427323" cy="445127"/>
            </a:xfrm>
            <a:prstGeom prst="rect">
              <a:avLst/>
            </a:prstGeom>
          </p:spPr>
        </p:pic>
        <p:pic>
          <p:nvPicPr>
            <p:cNvPr id="34" name="Picture 33" descr="stock-vector-houses-icons-set-real-estate-145339648.jpg"/>
            <p:cNvPicPr>
              <a:picLocks noChangeAspect="1"/>
            </p:cNvPicPr>
            <p:nvPr/>
          </p:nvPicPr>
          <p:blipFill rotWithShape="1">
            <a:blip r:embed="rId6" cstate="print">
              <a:extLst>
                <a:ext uri="{28A0092B-C50C-407E-A947-70E740481C1C}">
                  <a14:useLocalDpi xmlns:a14="http://schemas.microsoft.com/office/drawing/2010/main" val="0"/>
                </a:ext>
              </a:extLst>
            </a:blip>
            <a:srcRect l="3855" t="29163" r="76800" b="51543"/>
            <a:stretch/>
          </p:blipFill>
          <p:spPr>
            <a:xfrm>
              <a:off x="8679413" y="2459987"/>
              <a:ext cx="427323" cy="445127"/>
            </a:xfrm>
            <a:prstGeom prst="rect">
              <a:avLst/>
            </a:prstGeom>
          </p:spPr>
        </p:pic>
        <p:pic>
          <p:nvPicPr>
            <p:cNvPr id="35" name="Picture 34" descr="stock-vector-houses-icons-set-real-estate-145339648.jpg"/>
            <p:cNvPicPr>
              <a:picLocks noChangeAspect="1"/>
            </p:cNvPicPr>
            <p:nvPr/>
          </p:nvPicPr>
          <p:blipFill rotWithShape="1">
            <a:blip r:embed="rId6" cstate="print">
              <a:extLst>
                <a:ext uri="{28A0092B-C50C-407E-A947-70E740481C1C}">
                  <a14:useLocalDpi xmlns:a14="http://schemas.microsoft.com/office/drawing/2010/main" val="0"/>
                </a:ext>
              </a:extLst>
            </a:blip>
            <a:srcRect l="3855" t="29163" r="76800" b="51543"/>
            <a:stretch/>
          </p:blipFill>
          <p:spPr>
            <a:xfrm>
              <a:off x="9151551" y="2459987"/>
              <a:ext cx="427323" cy="445127"/>
            </a:xfrm>
            <a:prstGeom prst="rect">
              <a:avLst/>
            </a:prstGeom>
          </p:spPr>
        </p:pic>
        <p:cxnSp>
          <p:nvCxnSpPr>
            <p:cNvPr id="36" name="Elbow Connector 35"/>
            <p:cNvCxnSpPr/>
            <p:nvPr/>
          </p:nvCxnSpPr>
          <p:spPr>
            <a:xfrm rot="10800000" flipV="1">
              <a:off x="8108358" y="2546543"/>
              <a:ext cx="583725" cy="856263"/>
            </a:xfrm>
            <a:prstGeom prst="bentConnector2">
              <a:avLst/>
            </a:prstGeom>
            <a:ln w="38100">
              <a:solidFill>
                <a:srgbClr val="31313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7445274" y="3402806"/>
              <a:ext cx="1295400" cy="222564"/>
            </a:xfrm>
            <a:prstGeom prst="bentConnector3">
              <a:avLst>
                <a:gd name="adj1" fmla="val 49020"/>
              </a:avLst>
            </a:prstGeom>
            <a:ln w="38100">
              <a:solidFill>
                <a:srgbClr val="31313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629637A9-119A-49DA-BD12-AAC58B377D80}" type="slidenum">
              <a:rPr lang="en-US" smtClean="0"/>
              <a:t>25</a:t>
            </a:fld>
            <a:endParaRPr lang="en-US" dirty="0"/>
          </a:p>
        </p:txBody>
      </p:sp>
      <p:sp>
        <p:nvSpPr>
          <p:cNvPr id="14" name="Freeform 13"/>
          <p:cNvSpPr/>
          <p:nvPr/>
        </p:nvSpPr>
        <p:spPr>
          <a:xfrm>
            <a:off x="2535955" y="2190155"/>
            <a:ext cx="610214" cy="143424"/>
          </a:xfrm>
          <a:custGeom>
            <a:avLst/>
            <a:gdLst>
              <a:gd name="connsiteX0" fmla="*/ 0 w 813618"/>
              <a:gd name="connsiteY0" fmla="*/ 165100 h 191232"/>
              <a:gd name="connsiteX1" fmla="*/ 444500 w 813618"/>
              <a:gd name="connsiteY1" fmla="*/ 177800 h 191232"/>
              <a:gd name="connsiteX2" fmla="*/ 812800 w 813618"/>
              <a:gd name="connsiteY2" fmla="*/ 0 h 191232"/>
            </a:gdLst>
            <a:ahLst/>
            <a:cxnLst>
              <a:cxn ang="0">
                <a:pos x="connsiteX0" y="connsiteY0"/>
              </a:cxn>
              <a:cxn ang="0">
                <a:pos x="connsiteX1" y="connsiteY1"/>
              </a:cxn>
              <a:cxn ang="0">
                <a:pos x="connsiteX2" y="connsiteY2"/>
              </a:cxn>
            </a:cxnLst>
            <a:rect l="l" t="t" r="r" b="b"/>
            <a:pathLst>
              <a:path w="813618" h="191232">
                <a:moveTo>
                  <a:pt x="0" y="165100"/>
                </a:moveTo>
                <a:cubicBezTo>
                  <a:pt x="154516" y="185208"/>
                  <a:pt x="309033" y="205317"/>
                  <a:pt x="444500" y="177800"/>
                </a:cubicBezTo>
                <a:cubicBezTo>
                  <a:pt x="579967" y="150283"/>
                  <a:pt x="829733" y="19050"/>
                  <a:pt x="812800" y="0"/>
                </a:cubicBezTo>
              </a:path>
            </a:pathLst>
          </a:custGeom>
          <a:ln w="28575" cmpd="sng">
            <a:solidFill>
              <a:srgbClr val="313131"/>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sp>
        <p:nvSpPr>
          <p:cNvPr id="15" name="Freeform 14"/>
          <p:cNvSpPr/>
          <p:nvPr/>
        </p:nvSpPr>
        <p:spPr>
          <a:xfrm>
            <a:off x="2402613" y="2018706"/>
            <a:ext cx="733425" cy="295275"/>
          </a:xfrm>
          <a:custGeom>
            <a:avLst/>
            <a:gdLst>
              <a:gd name="connsiteX0" fmla="*/ 0 w 977900"/>
              <a:gd name="connsiteY0" fmla="*/ 393700 h 393700"/>
              <a:gd name="connsiteX1" fmla="*/ 622300 w 977900"/>
              <a:gd name="connsiteY1" fmla="*/ 292100 h 393700"/>
              <a:gd name="connsiteX2" fmla="*/ 977900 w 977900"/>
              <a:gd name="connsiteY2" fmla="*/ 0 h 393700"/>
            </a:gdLst>
            <a:ahLst/>
            <a:cxnLst>
              <a:cxn ang="0">
                <a:pos x="connsiteX0" y="connsiteY0"/>
              </a:cxn>
              <a:cxn ang="0">
                <a:pos x="connsiteX1" y="connsiteY1"/>
              </a:cxn>
              <a:cxn ang="0">
                <a:pos x="connsiteX2" y="connsiteY2"/>
              </a:cxn>
            </a:cxnLst>
            <a:rect l="l" t="t" r="r" b="b"/>
            <a:pathLst>
              <a:path w="977900" h="393700">
                <a:moveTo>
                  <a:pt x="0" y="393700"/>
                </a:moveTo>
                <a:cubicBezTo>
                  <a:pt x="229658" y="375708"/>
                  <a:pt x="459317" y="357717"/>
                  <a:pt x="622300" y="292100"/>
                </a:cubicBezTo>
                <a:cubicBezTo>
                  <a:pt x="785283" y="226483"/>
                  <a:pt x="977900" y="0"/>
                  <a:pt x="977900" y="0"/>
                </a:cubicBezTo>
              </a:path>
            </a:pathLst>
          </a:custGeom>
          <a:ln w="28575" cmpd="sng">
            <a:solidFill>
              <a:srgbClr val="313131"/>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sp>
        <p:nvSpPr>
          <p:cNvPr id="16" name="Freeform 15"/>
          <p:cNvSpPr/>
          <p:nvPr/>
        </p:nvSpPr>
        <p:spPr>
          <a:xfrm>
            <a:off x="2288313" y="2075855"/>
            <a:ext cx="581025" cy="228600"/>
          </a:xfrm>
          <a:custGeom>
            <a:avLst/>
            <a:gdLst>
              <a:gd name="connsiteX0" fmla="*/ 0 w 774700"/>
              <a:gd name="connsiteY0" fmla="*/ 304800 h 304800"/>
              <a:gd name="connsiteX1" fmla="*/ 520700 w 774700"/>
              <a:gd name="connsiteY1" fmla="*/ 241300 h 304800"/>
              <a:gd name="connsiteX2" fmla="*/ 774700 w 774700"/>
              <a:gd name="connsiteY2" fmla="*/ 0 h 304800"/>
            </a:gdLst>
            <a:ahLst/>
            <a:cxnLst>
              <a:cxn ang="0">
                <a:pos x="connsiteX0" y="connsiteY0"/>
              </a:cxn>
              <a:cxn ang="0">
                <a:pos x="connsiteX1" y="connsiteY1"/>
              </a:cxn>
              <a:cxn ang="0">
                <a:pos x="connsiteX2" y="connsiteY2"/>
              </a:cxn>
            </a:cxnLst>
            <a:rect l="l" t="t" r="r" b="b"/>
            <a:pathLst>
              <a:path w="774700" h="304800">
                <a:moveTo>
                  <a:pt x="0" y="304800"/>
                </a:moveTo>
                <a:cubicBezTo>
                  <a:pt x="195791" y="298450"/>
                  <a:pt x="391583" y="292100"/>
                  <a:pt x="520700" y="241300"/>
                </a:cubicBezTo>
                <a:cubicBezTo>
                  <a:pt x="649817" y="190500"/>
                  <a:pt x="774700" y="0"/>
                  <a:pt x="774700" y="0"/>
                </a:cubicBezTo>
              </a:path>
            </a:pathLst>
          </a:custGeom>
          <a:ln w="28575" cmpd="sng">
            <a:solidFill>
              <a:srgbClr val="313131"/>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sp>
        <p:nvSpPr>
          <p:cNvPr id="20" name="Freeform 19"/>
          <p:cNvSpPr/>
          <p:nvPr/>
        </p:nvSpPr>
        <p:spPr>
          <a:xfrm>
            <a:off x="4993413" y="2203020"/>
            <a:ext cx="460203" cy="96469"/>
          </a:xfrm>
          <a:custGeom>
            <a:avLst/>
            <a:gdLst>
              <a:gd name="connsiteX0" fmla="*/ 419100 w 419100"/>
              <a:gd name="connsiteY0" fmla="*/ 152400 h 188321"/>
              <a:gd name="connsiteX1" fmla="*/ 215900 w 419100"/>
              <a:gd name="connsiteY1" fmla="*/ 177800 h 188321"/>
              <a:gd name="connsiteX2" fmla="*/ 0 w 419100"/>
              <a:gd name="connsiteY2" fmla="*/ 0 h 188321"/>
            </a:gdLst>
            <a:ahLst/>
            <a:cxnLst>
              <a:cxn ang="0">
                <a:pos x="connsiteX0" y="connsiteY0"/>
              </a:cxn>
              <a:cxn ang="0">
                <a:pos x="connsiteX1" y="connsiteY1"/>
              </a:cxn>
              <a:cxn ang="0">
                <a:pos x="connsiteX2" y="connsiteY2"/>
              </a:cxn>
            </a:cxnLst>
            <a:rect l="l" t="t" r="r" b="b"/>
            <a:pathLst>
              <a:path w="419100" h="188321">
                <a:moveTo>
                  <a:pt x="419100" y="152400"/>
                </a:moveTo>
                <a:cubicBezTo>
                  <a:pt x="352425" y="177800"/>
                  <a:pt x="285750" y="203200"/>
                  <a:pt x="215900" y="177800"/>
                </a:cubicBezTo>
                <a:cubicBezTo>
                  <a:pt x="146050" y="152400"/>
                  <a:pt x="33867" y="10583"/>
                  <a:pt x="0" y="0"/>
                </a:cubicBezTo>
              </a:path>
            </a:pathLst>
          </a:custGeom>
          <a:ln w="28575" cmpd="sng">
            <a:solidFill>
              <a:schemeClr val="tx2"/>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r>
              <a:rPr lang="en-US" dirty="0" smtClean="0"/>
              <a:t>     </a:t>
            </a:r>
            <a:endParaRPr lang="en-US" dirty="0"/>
          </a:p>
        </p:txBody>
      </p:sp>
      <p:sp>
        <p:nvSpPr>
          <p:cNvPr id="21" name="Freeform 20"/>
          <p:cNvSpPr/>
          <p:nvPr/>
        </p:nvSpPr>
        <p:spPr>
          <a:xfrm>
            <a:off x="4703333" y="2067065"/>
            <a:ext cx="623455" cy="258672"/>
          </a:xfrm>
          <a:custGeom>
            <a:avLst/>
            <a:gdLst>
              <a:gd name="connsiteX0" fmla="*/ 0 w 914400"/>
              <a:gd name="connsiteY0" fmla="*/ 0 h 285037"/>
              <a:gd name="connsiteX1" fmla="*/ 558800 w 914400"/>
              <a:gd name="connsiteY1" fmla="*/ 254000 h 285037"/>
              <a:gd name="connsiteX2" fmla="*/ 914400 w 914400"/>
              <a:gd name="connsiteY2" fmla="*/ 279400 h 285037"/>
            </a:gdLst>
            <a:ahLst/>
            <a:cxnLst>
              <a:cxn ang="0">
                <a:pos x="connsiteX0" y="connsiteY0"/>
              </a:cxn>
              <a:cxn ang="0">
                <a:pos x="connsiteX1" y="connsiteY1"/>
              </a:cxn>
              <a:cxn ang="0">
                <a:pos x="connsiteX2" y="connsiteY2"/>
              </a:cxn>
            </a:cxnLst>
            <a:rect l="l" t="t" r="r" b="b"/>
            <a:pathLst>
              <a:path w="914400" h="285037">
                <a:moveTo>
                  <a:pt x="0" y="0"/>
                </a:moveTo>
                <a:cubicBezTo>
                  <a:pt x="203200" y="103716"/>
                  <a:pt x="406400" y="207433"/>
                  <a:pt x="558800" y="254000"/>
                </a:cubicBezTo>
                <a:cubicBezTo>
                  <a:pt x="711200" y="300567"/>
                  <a:pt x="844550" y="281517"/>
                  <a:pt x="914400" y="279400"/>
                </a:cubicBezTo>
              </a:path>
            </a:pathLst>
          </a:custGeom>
          <a:ln w="28575" cmpd="sng">
            <a:solidFill>
              <a:schemeClr val="tx2"/>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sp>
        <p:nvSpPr>
          <p:cNvPr id="22" name="Freeform 21"/>
          <p:cNvSpPr/>
          <p:nvPr/>
        </p:nvSpPr>
        <p:spPr>
          <a:xfrm>
            <a:off x="4993406" y="2028233"/>
            <a:ext cx="571500" cy="267040"/>
          </a:xfrm>
          <a:custGeom>
            <a:avLst/>
            <a:gdLst>
              <a:gd name="connsiteX0" fmla="*/ 0 w 762000"/>
              <a:gd name="connsiteY0" fmla="*/ 0 h 356053"/>
              <a:gd name="connsiteX1" fmla="*/ 368300 w 762000"/>
              <a:gd name="connsiteY1" fmla="*/ 241300 h 356053"/>
              <a:gd name="connsiteX2" fmla="*/ 762000 w 762000"/>
              <a:gd name="connsiteY2" fmla="*/ 355600 h 356053"/>
            </a:gdLst>
            <a:ahLst/>
            <a:cxnLst>
              <a:cxn ang="0">
                <a:pos x="connsiteX0" y="connsiteY0"/>
              </a:cxn>
              <a:cxn ang="0">
                <a:pos x="connsiteX1" y="connsiteY1"/>
              </a:cxn>
              <a:cxn ang="0">
                <a:pos x="connsiteX2" y="connsiteY2"/>
              </a:cxn>
            </a:cxnLst>
            <a:rect l="l" t="t" r="r" b="b"/>
            <a:pathLst>
              <a:path w="762000" h="356053">
                <a:moveTo>
                  <a:pt x="0" y="0"/>
                </a:moveTo>
                <a:cubicBezTo>
                  <a:pt x="120650" y="91016"/>
                  <a:pt x="241300" y="182033"/>
                  <a:pt x="368300" y="241300"/>
                </a:cubicBezTo>
                <a:cubicBezTo>
                  <a:pt x="495300" y="300567"/>
                  <a:pt x="717550" y="361950"/>
                  <a:pt x="762000" y="355600"/>
                </a:cubicBezTo>
              </a:path>
            </a:pathLst>
          </a:custGeom>
          <a:ln w="28575" cmpd="sng">
            <a:solidFill>
              <a:schemeClr val="tx2"/>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sp>
        <p:nvSpPr>
          <p:cNvPr id="43" name="Title 1"/>
          <p:cNvSpPr>
            <a:spLocks noGrp="1"/>
          </p:cNvSpPr>
          <p:nvPr>
            <p:ph type="title"/>
          </p:nvPr>
        </p:nvSpPr>
        <p:spPr>
          <a:xfrm>
            <a:off x="628650" y="273847"/>
            <a:ext cx="7886700" cy="994172"/>
          </a:xfrm>
        </p:spPr>
        <p:txBody>
          <a:bodyPr>
            <a:normAutofit/>
          </a:bodyPr>
          <a:lstStyle/>
          <a:p>
            <a:r>
              <a:rPr lang="en-US" dirty="0" smtClean="0"/>
              <a:t>DR is crucial for renewable integration</a:t>
            </a:r>
            <a:endParaRPr lang="en-US" b="1" dirty="0">
              <a:solidFill>
                <a:srgbClr val="00B0F0"/>
              </a:solidFill>
            </a:endParaRPr>
          </a:p>
        </p:txBody>
      </p:sp>
      <p:grpSp>
        <p:nvGrpSpPr>
          <p:cNvPr id="116" name="Group 115"/>
          <p:cNvGrpSpPr/>
          <p:nvPr/>
        </p:nvGrpSpPr>
        <p:grpSpPr>
          <a:xfrm>
            <a:off x="468424" y="1347673"/>
            <a:ext cx="1769609" cy="2549263"/>
            <a:chOff x="624555" y="1796892"/>
            <a:chExt cx="2359479" cy="3399017"/>
          </a:xfrm>
        </p:grpSpPr>
        <p:grpSp>
          <p:nvGrpSpPr>
            <p:cNvPr id="55" name="Group 54"/>
            <p:cNvGrpSpPr/>
            <p:nvPr/>
          </p:nvGrpSpPr>
          <p:grpSpPr>
            <a:xfrm>
              <a:off x="1658904" y="4146963"/>
              <a:ext cx="1198354" cy="1048946"/>
              <a:chOff x="1621912" y="4368885"/>
              <a:chExt cx="1198354" cy="1048946"/>
            </a:xfrm>
          </p:grpSpPr>
          <p:pic>
            <p:nvPicPr>
              <p:cNvPr id="52" name="Picture 51" descr="GettyImages_455456437.jpg"/>
              <p:cNvPicPr>
                <a:picLocks noChangeAspect="1"/>
              </p:cNvPicPr>
              <p:nvPr/>
            </p:nvPicPr>
            <p:blipFill rotWithShape="1">
              <a:blip r:embed="rId7" cstate="print">
                <a:extLst>
                  <a:ext uri="{28A0092B-C50C-407E-A947-70E740481C1C}">
                    <a14:useLocalDpi xmlns:a14="http://schemas.microsoft.com/office/drawing/2010/main" val="0"/>
                  </a:ext>
                </a:extLst>
              </a:blip>
              <a:srcRect t="4721" r="83560" b="84099"/>
              <a:stretch/>
            </p:blipFill>
            <p:spPr>
              <a:xfrm>
                <a:off x="1945978" y="4368885"/>
                <a:ext cx="623241" cy="559211"/>
              </a:xfrm>
              <a:prstGeom prst="rect">
                <a:avLst/>
              </a:prstGeom>
            </p:spPr>
          </p:pic>
          <p:pic>
            <p:nvPicPr>
              <p:cNvPr id="53" name="Picture 52" descr="GettyImages_455456437.jpg"/>
              <p:cNvPicPr>
                <a:picLocks noChangeAspect="1"/>
              </p:cNvPicPr>
              <p:nvPr/>
            </p:nvPicPr>
            <p:blipFill rotWithShape="1">
              <a:blip r:embed="rId7" cstate="print">
                <a:extLst>
                  <a:ext uri="{28A0092B-C50C-407E-A947-70E740481C1C}">
                    <a14:useLocalDpi xmlns:a14="http://schemas.microsoft.com/office/drawing/2010/main" val="0"/>
                  </a:ext>
                </a:extLst>
              </a:blip>
              <a:srcRect t="4721" r="83560" b="84099"/>
              <a:stretch/>
            </p:blipFill>
            <p:spPr>
              <a:xfrm>
                <a:off x="2197025" y="4906938"/>
                <a:ext cx="623241" cy="481783"/>
              </a:xfrm>
              <a:prstGeom prst="rect">
                <a:avLst/>
              </a:prstGeom>
            </p:spPr>
          </p:pic>
          <p:pic>
            <p:nvPicPr>
              <p:cNvPr id="54" name="Picture 53" descr="GettyImages_455456437.jpg"/>
              <p:cNvPicPr>
                <a:picLocks noChangeAspect="1"/>
              </p:cNvPicPr>
              <p:nvPr/>
            </p:nvPicPr>
            <p:blipFill rotWithShape="1">
              <a:blip r:embed="rId7" cstate="print">
                <a:extLst>
                  <a:ext uri="{28A0092B-C50C-407E-A947-70E740481C1C}">
                    <a14:useLocalDpi xmlns:a14="http://schemas.microsoft.com/office/drawing/2010/main" val="0"/>
                  </a:ext>
                </a:extLst>
              </a:blip>
              <a:srcRect t="4721" r="83560" b="84099"/>
              <a:stretch/>
            </p:blipFill>
            <p:spPr>
              <a:xfrm>
                <a:off x="1621912" y="4858620"/>
                <a:ext cx="623241" cy="559211"/>
              </a:xfrm>
              <a:prstGeom prst="rect">
                <a:avLst/>
              </a:prstGeom>
            </p:spPr>
          </p:pic>
        </p:grpSp>
        <p:cxnSp>
          <p:nvCxnSpPr>
            <p:cNvPr id="57" name="Elbow Connector 56"/>
            <p:cNvCxnSpPr>
              <a:stCxn id="52" idx="0"/>
            </p:cNvCxnSpPr>
            <p:nvPr/>
          </p:nvCxnSpPr>
          <p:spPr>
            <a:xfrm rot="5400000" flipH="1" flipV="1">
              <a:off x="2236409" y="3411669"/>
              <a:ext cx="793477" cy="677112"/>
            </a:xfrm>
            <a:prstGeom prst="bentConnector3">
              <a:avLst>
                <a:gd name="adj1" fmla="val 34462"/>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624555" y="1796892"/>
              <a:ext cx="969854" cy="1232368"/>
              <a:chOff x="673875" y="1661273"/>
              <a:chExt cx="969854" cy="1232368"/>
            </a:xfrm>
          </p:grpSpPr>
          <p:pic>
            <p:nvPicPr>
              <p:cNvPr id="64" name="Picture 63" descr="stock-photo-16933320-power-and-electricity-industry-icons.jpg"/>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l="81218" t="45908" r="-1245" b="32096"/>
              <a:stretch/>
            </p:blipFill>
            <p:spPr>
              <a:xfrm>
                <a:off x="903727" y="2232859"/>
                <a:ext cx="522478" cy="660782"/>
              </a:xfrm>
              <a:prstGeom prst="rect">
                <a:avLst/>
              </a:prstGeom>
              <a:noFill/>
            </p:spPr>
          </p:pic>
          <p:grpSp>
            <p:nvGrpSpPr>
              <p:cNvPr id="66" name="Group 65"/>
              <p:cNvGrpSpPr/>
              <p:nvPr/>
            </p:nvGrpSpPr>
            <p:grpSpPr>
              <a:xfrm>
                <a:off x="673875" y="1661273"/>
                <a:ext cx="969854" cy="660782"/>
                <a:chOff x="673875" y="1661273"/>
                <a:chExt cx="969854" cy="660782"/>
              </a:xfrm>
            </p:grpSpPr>
            <p:pic>
              <p:nvPicPr>
                <p:cNvPr id="50" name="Picture 49" descr="stock-photo-16933320-power-and-electricity-industry-icons.jpg"/>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l="81218" t="45908" r="-1245" b="32096"/>
                <a:stretch/>
              </p:blipFill>
              <p:spPr>
                <a:xfrm>
                  <a:off x="1121251" y="1661273"/>
                  <a:ext cx="522478" cy="660782"/>
                </a:xfrm>
                <a:prstGeom prst="rect">
                  <a:avLst/>
                </a:prstGeom>
              </p:spPr>
            </p:pic>
            <p:pic>
              <p:nvPicPr>
                <p:cNvPr id="65" name="Picture 64" descr="stock-photo-16933320-power-and-electricity-industry-icons.jpg"/>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l="81218" t="45908" r="-1245" b="32096"/>
                <a:stretch/>
              </p:blipFill>
              <p:spPr>
                <a:xfrm>
                  <a:off x="673875" y="1661273"/>
                  <a:ext cx="522478" cy="660782"/>
                </a:xfrm>
                <a:prstGeom prst="rect">
                  <a:avLst/>
                </a:prstGeom>
              </p:spPr>
            </p:pic>
          </p:grpSp>
        </p:grpSp>
        <p:cxnSp>
          <p:nvCxnSpPr>
            <p:cNvPr id="69" name="Elbow Connector 68"/>
            <p:cNvCxnSpPr/>
            <p:nvPr/>
          </p:nvCxnSpPr>
          <p:spPr>
            <a:xfrm>
              <a:off x="1430364" y="2490456"/>
              <a:ext cx="1553670" cy="937003"/>
            </a:xfrm>
            <a:prstGeom prst="bentConnector3">
              <a:avLst>
                <a:gd name="adj1" fmla="val 60317"/>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4" name="Freeform 83"/>
          <p:cNvSpPr/>
          <p:nvPr/>
        </p:nvSpPr>
        <p:spPr>
          <a:xfrm>
            <a:off x="4807238" y="3828192"/>
            <a:ext cx="1975631" cy="777908"/>
          </a:xfrm>
          <a:custGeom>
            <a:avLst/>
            <a:gdLst>
              <a:gd name="connsiteX0" fmla="*/ 0 w 5979695"/>
              <a:gd name="connsiteY0" fmla="*/ 747498 h 1409573"/>
              <a:gd name="connsiteX1" fmla="*/ 649706 w 5979695"/>
              <a:gd name="connsiteY1" fmla="*/ 61698 h 1409573"/>
              <a:gd name="connsiteX2" fmla="*/ 1600200 w 5979695"/>
              <a:gd name="connsiteY2" fmla="*/ 85761 h 1409573"/>
              <a:gd name="connsiteX3" fmla="*/ 2298032 w 5979695"/>
              <a:gd name="connsiteY3" fmla="*/ 530930 h 1409573"/>
              <a:gd name="connsiteX4" fmla="*/ 3248527 w 5979695"/>
              <a:gd name="connsiteY4" fmla="*/ 1156572 h 1409573"/>
              <a:gd name="connsiteX5" fmla="*/ 4499811 w 5979695"/>
              <a:gd name="connsiteY5" fmla="*/ 1409235 h 1409573"/>
              <a:gd name="connsiteX6" fmla="*/ 5209674 w 5979695"/>
              <a:gd name="connsiteY6" fmla="*/ 1204698 h 1409573"/>
              <a:gd name="connsiteX7" fmla="*/ 5979695 w 5979695"/>
              <a:gd name="connsiteY7" fmla="*/ 952035 h 140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9695" h="1409573">
                <a:moveTo>
                  <a:pt x="0" y="747498"/>
                </a:moveTo>
                <a:cubicBezTo>
                  <a:pt x="191503" y="459742"/>
                  <a:pt x="383006" y="171987"/>
                  <a:pt x="649706" y="61698"/>
                </a:cubicBezTo>
                <a:cubicBezTo>
                  <a:pt x="916406" y="-48591"/>
                  <a:pt x="1325479" y="7556"/>
                  <a:pt x="1600200" y="85761"/>
                </a:cubicBezTo>
                <a:cubicBezTo>
                  <a:pt x="1874921" y="163966"/>
                  <a:pt x="2298032" y="530930"/>
                  <a:pt x="2298032" y="530930"/>
                </a:cubicBezTo>
                <a:cubicBezTo>
                  <a:pt x="2572753" y="709398"/>
                  <a:pt x="2881564" y="1010188"/>
                  <a:pt x="3248527" y="1156572"/>
                </a:cubicBezTo>
                <a:cubicBezTo>
                  <a:pt x="3615490" y="1302956"/>
                  <a:pt x="4172953" y="1401214"/>
                  <a:pt x="4499811" y="1409235"/>
                </a:cubicBezTo>
                <a:cubicBezTo>
                  <a:pt x="4826669" y="1417256"/>
                  <a:pt x="4963027" y="1280898"/>
                  <a:pt x="5209674" y="1204698"/>
                </a:cubicBezTo>
                <a:cubicBezTo>
                  <a:pt x="5456321" y="1128498"/>
                  <a:pt x="5718008" y="1040266"/>
                  <a:pt x="5979695" y="952035"/>
                </a:cubicBezTo>
              </a:path>
            </a:pathLst>
          </a:custGeom>
          <a:ln w="25400">
            <a:solidFill>
              <a:srgbClr val="00B0F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grpSp>
        <p:nvGrpSpPr>
          <p:cNvPr id="85" name="Group 84"/>
          <p:cNvGrpSpPr/>
          <p:nvPr/>
        </p:nvGrpSpPr>
        <p:grpSpPr>
          <a:xfrm>
            <a:off x="4807230" y="3415112"/>
            <a:ext cx="1975632" cy="1474928"/>
            <a:chOff x="1328224" y="1919629"/>
            <a:chExt cx="2634176" cy="1966571"/>
          </a:xfrm>
        </p:grpSpPr>
        <p:cxnSp>
          <p:nvCxnSpPr>
            <p:cNvPr id="86" name="Straight Arrow Connector 85"/>
            <p:cNvCxnSpPr/>
            <p:nvPr/>
          </p:nvCxnSpPr>
          <p:spPr>
            <a:xfrm>
              <a:off x="1341474" y="3881928"/>
              <a:ext cx="2620926" cy="4272"/>
            </a:xfrm>
            <a:prstGeom prst="straightConnector1">
              <a:avLst/>
            </a:prstGeom>
            <a:ln w="254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1328224" y="2228894"/>
              <a:ext cx="8833" cy="1653034"/>
            </a:xfrm>
            <a:prstGeom prst="straightConnector1">
              <a:avLst/>
            </a:prstGeom>
            <a:ln w="254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036812" y="1919629"/>
              <a:ext cx="1277753" cy="492443"/>
            </a:xfrm>
            <a:prstGeom prst="rect">
              <a:avLst/>
            </a:prstGeom>
            <a:noFill/>
          </p:spPr>
          <p:txBody>
            <a:bodyPr wrap="none" rtlCol="0">
              <a:spAutoFit/>
            </a:bodyPr>
            <a:lstStyle/>
            <a:p>
              <a:r>
                <a:rPr lang="en-US" sz="1800" dirty="0"/>
                <a:t>demand</a:t>
              </a:r>
            </a:p>
          </p:txBody>
        </p:sp>
      </p:grpSp>
      <p:sp>
        <p:nvSpPr>
          <p:cNvPr id="113" name="Right Arrow 112"/>
          <p:cNvSpPr/>
          <p:nvPr/>
        </p:nvSpPr>
        <p:spPr>
          <a:xfrm>
            <a:off x="4294171" y="4323413"/>
            <a:ext cx="347767" cy="226752"/>
          </a:xfrm>
          <a:prstGeom prst="rightArrow">
            <a:avLst/>
          </a:prstGeom>
          <a:solidFill>
            <a:schemeClr val="accent1"/>
          </a:solidFill>
          <a:ln w="762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t" anchorCtr="0"/>
          <a:lstStyle/>
          <a:p>
            <a:pPr algn="ctr"/>
            <a:endParaRPr lang="en-US" sz="1800" dirty="0"/>
          </a:p>
        </p:txBody>
      </p:sp>
      <p:sp>
        <p:nvSpPr>
          <p:cNvPr id="89" name="Freeform 88"/>
          <p:cNvSpPr/>
          <p:nvPr/>
        </p:nvSpPr>
        <p:spPr>
          <a:xfrm>
            <a:off x="2260016" y="3817095"/>
            <a:ext cx="1975632" cy="777908"/>
          </a:xfrm>
          <a:custGeom>
            <a:avLst/>
            <a:gdLst>
              <a:gd name="connsiteX0" fmla="*/ 0 w 5979695"/>
              <a:gd name="connsiteY0" fmla="*/ 747498 h 1409573"/>
              <a:gd name="connsiteX1" fmla="*/ 649706 w 5979695"/>
              <a:gd name="connsiteY1" fmla="*/ 61698 h 1409573"/>
              <a:gd name="connsiteX2" fmla="*/ 1600200 w 5979695"/>
              <a:gd name="connsiteY2" fmla="*/ 85761 h 1409573"/>
              <a:gd name="connsiteX3" fmla="*/ 2298032 w 5979695"/>
              <a:gd name="connsiteY3" fmla="*/ 530930 h 1409573"/>
              <a:gd name="connsiteX4" fmla="*/ 3248527 w 5979695"/>
              <a:gd name="connsiteY4" fmla="*/ 1156572 h 1409573"/>
              <a:gd name="connsiteX5" fmla="*/ 4499811 w 5979695"/>
              <a:gd name="connsiteY5" fmla="*/ 1409235 h 1409573"/>
              <a:gd name="connsiteX6" fmla="*/ 5209674 w 5979695"/>
              <a:gd name="connsiteY6" fmla="*/ 1204698 h 1409573"/>
              <a:gd name="connsiteX7" fmla="*/ 5979695 w 5979695"/>
              <a:gd name="connsiteY7" fmla="*/ 952035 h 140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9695" h="1409573">
                <a:moveTo>
                  <a:pt x="0" y="747498"/>
                </a:moveTo>
                <a:cubicBezTo>
                  <a:pt x="191503" y="459742"/>
                  <a:pt x="383006" y="171987"/>
                  <a:pt x="649706" y="61698"/>
                </a:cubicBezTo>
                <a:cubicBezTo>
                  <a:pt x="916406" y="-48591"/>
                  <a:pt x="1325479" y="7556"/>
                  <a:pt x="1600200" y="85761"/>
                </a:cubicBezTo>
                <a:cubicBezTo>
                  <a:pt x="1874921" y="163966"/>
                  <a:pt x="2298032" y="530930"/>
                  <a:pt x="2298032" y="530930"/>
                </a:cubicBezTo>
                <a:cubicBezTo>
                  <a:pt x="2572753" y="709398"/>
                  <a:pt x="2881564" y="1010188"/>
                  <a:pt x="3248527" y="1156572"/>
                </a:cubicBezTo>
                <a:cubicBezTo>
                  <a:pt x="3615490" y="1302956"/>
                  <a:pt x="4172953" y="1401214"/>
                  <a:pt x="4499811" y="1409235"/>
                </a:cubicBezTo>
                <a:cubicBezTo>
                  <a:pt x="4826669" y="1417256"/>
                  <a:pt x="4963027" y="1280898"/>
                  <a:pt x="5209674" y="1204698"/>
                </a:cubicBezTo>
                <a:cubicBezTo>
                  <a:pt x="5456321" y="1128498"/>
                  <a:pt x="5718008" y="1040266"/>
                  <a:pt x="5979695" y="952035"/>
                </a:cubicBezTo>
              </a:path>
            </a:pathLst>
          </a:custGeom>
          <a:ln w="25400">
            <a:solidFill>
              <a:srgbClr val="7030A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grpSp>
        <p:nvGrpSpPr>
          <p:cNvPr id="90" name="Group 89"/>
          <p:cNvGrpSpPr/>
          <p:nvPr/>
        </p:nvGrpSpPr>
        <p:grpSpPr>
          <a:xfrm>
            <a:off x="2214656" y="3407219"/>
            <a:ext cx="1975632" cy="1471724"/>
            <a:chOff x="5257800" y="1919629"/>
            <a:chExt cx="2634176" cy="1962299"/>
          </a:xfrm>
        </p:grpSpPr>
        <p:cxnSp>
          <p:nvCxnSpPr>
            <p:cNvPr id="91" name="Straight Arrow Connector 90"/>
            <p:cNvCxnSpPr/>
            <p:nvPr/>
          </p:nvCxnSpPr>
          <p:spPr>
            <a:xfrm>
              <a:off x="5271050" y="3877656"/>
              <a:ext cx="2620926" cy="4272"/>
            </a:xfrm>
            <a:prstGeom prst="straightConnector1">
              <a:avLst/>
            </a:prstGeom>
            <a:ln w="254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flipV="1">
              <a:off x="5257800" y="2224622"/>
              <a:ext cx="8833" cy="1653034"/>
            </a:xfrm>
            <a:prstGeom prst="straightConnector1">
              <a:avLst/>
            </a:prstGeom>
            <a:ln w="254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694417" y="1919629"/>
              <a:ext cx="1609275" cy="492443"/>
            </a:xfrm>
            <a:prstGeom prst="rect">
              <a:avLst/>
            </a:prstGeom>
            <a:noFill/>
          </p:spPr>
          <p:txBody>
            <a:bodyPr wrap="none" rtlCol="0">
              <a:spAutoFit/>
            </a:bodyPr>
            <a:lstStyle/>
            <a:p>
              <a:r>
                <a:rPr lang="en-US" sz="1800" dirty="0"/>
                <a:t>generation</a:t>
              </a:r>
            </a:p>
          </p:txBody>
        </p:sp>
      </p:grpSp>
      <p:sp>
        <p:nvSpPr>
          <p:cNvPr id="94" name="Freeform 93"/>
          <p:cNvSpPr/>
          <p:nvPr/>
        </p:nvSpPr>
        <p:spPr>
          <a:xfrm>
            <a:off x="2199542" y="3940828"/>
            <a:ext cx="1965695" cy="800100"/>
          </a:xfrm>
          <a:custGeom>
            <a:avLst/>
            <a:gdLst>
              <a:gd name="connsiteX0" fmla="*/ 0 w 4343400"/>
              <a:gd name="connsiteY0" fmla="*/ 789550 h 2025395"/>
              <a:gd name="connsiteX1" fmla="*/ 88900 w 4343400"/>
              <a:gd name="connsiteY1" fmla="*/ 1183250 h 2025395"/>
              <a:gd name="connsiteX2" fmla="*/ 165100 w 4343400"/>
              <a:gd name="connsiteY2" fmla="*/ 967350 h 2025395"/>
              <a:gd name="connsiteX3" fmla="*/ 203200 w 4343400"/>
              <a:gd name="connsiteY3" fmla="*/ 522850 h 2025395"/>
              <a:gd name="connsiteX4" fmla="*/ 203200 w 4343400"/>
              <a:gd name="connsiteY4" fmla="*/ 522850 h 2025395"/>
              <a:gd name="connsiteX5" fmla="*/ 292100 w 4343400"/>
              <a:gd name="connsiteY5" fmla="*/ 141850 h 2025395"/>
              <a:gd name="connsiteX6" fmla="*/ 381000 w 4343400"/>
              <a:gd name="connsiteY6" fmla="*/ 827650 h 2025395"/>
              <a:gd name="connsiteX7" fmla="*/ 457200 w 4343400"/>
              <a:gd name="connsiteY7" fmla="*/ 1056250 h 2025395"/>
              <a:gd name="connsiteX8" fmla="*/ 698500 w 4343400"/>
              <a:gd name="connsiteY8" fmla="*/ 332350 h 2025395"/>
              <a:gd name="connsiteX9" fmla="*/ 825500 w 4343400"/>
              <a:gd name="connsiteY9" fmla="*/ 599050 h 2025395"/>
              <a:gd name="connsiteX10" fmla="*/ 825500 w 4343400"/>
              <a:gd name="connsiteY10" fmla="*/ 599050 h 2025395"/>
              <a:gd name="connsiteX11" fmla="*/ 1371600 w 4343400"/>
              <a:gd name="connsiteY11" fmla="*/ 14850 h 2025395"/>
              <a:gd name="connsiteX12" fmla="*/ 1485900 w 4343400"/>
              <a:gd name="connsiteY12" fmla="*/ 1297550 h 2025395"/>
              <a:gd name="connsiteX13" fmla="*/ 1625600 w 4343400"/>
              <a:gd name="connsiteY13" fmla="*/ 1284850 h 2025395"/>
              <a:gd name="connsiteX14" fmla="*/ 1625600 w 4343400"/>
              <a:gd name="connsiteY14" fmla="*/ 1284850 h 2025395"/>
              <a:gd name="connsiteX15" fmla="*/ 1676400 w 4343400"/>
              <a:gd name="connsiteY15" fmla="*/ 814950 h 2025395"/>
              <a:gd name="connsiteX16" fmla="*/ 1752600 w 4343400"/>
              <a:gd name="connsiteY16" fmla="*/ 599050 h 2025395"/>
              <a:gd name="connsiteX17" fmla="*/ 1765300 w 4343400"/>
              <a:gd name="connsiteY17" fmla="*/ 433950 h 2025395"/>
              <a:gd name="connsiteX18" fmla="*/ 1841500 w 4343400"/>
              <a:gd name="connsiteY18" fmla="*/ 1208650 h 2025395"/>
              <a:gd name="connsiteX19" fmla="*/ 1841500 w 4343400"/>
              <a:gd name="connsiteY19" fmla="*/ 1195950 h 2025395"/>
              <a:gd name="connsiteX20" fmla="*/ 2006600 w 4343400"/>
              <a:gd name="connsiteY20" fmla="*/ 967350 h 2025395"/>
              <a:gd name="connsiteX21" fmla="*/ 2070100 w 4343400"/>
              <a:gd name="connsiteY21" fmla="*/ 1526150 h 2025395"/>
              <a:gd name="connsiteX22" fmla="*/ 2184400 w 4343400"/>
              <a:gd name="connsiteY22" fmla="*/ 1627750 h 2025395"/>
              <a:gd name="connsiteX23" fmla="*/ 2273300 w 4343400"/>
              <a:gd name="connsiteY23" fmla="*/ 1805550 h 2025395"/>
              <a:gd name="connsiteX24" fmla="*/ 2413000 w 4343400"/>
              <a:gd name="connsiteY24" fmla="*/ 497450 h 2025395"/>
              <a:gd name="connsiteX25" fmla="*/ 2552700 w 4343400"/>
              <a:gd name="connsiteY25" fmla="*/ 586350 h 2025395"/>
              <a:gd name="connsiteX26" fmla="*/ 2616200 w 4343400"/>
              <a:gd name="connsiteY26" fmla="*/ 1107050 h 2025395"/>
              <a:gd name="connsiteX27" fmla="*/ 2692400 w 4343400"/>
              <a:gd name="connsiteY27" fmla="*/ 1729350 h 2025395"/>
              <a:gd name="connsiteX28" fmla="*/ 2692400 w 4343400"/>
              <a:gd name="connsiteY28" fmla="*/ 1729350 h 2025395"/>
              <a:gd name="connsiteX29" fmla="*/ 2895600 w 4343400"/>
              <a:gd name="connsiteY29" fmla="*/ 2008750 h 2025395"/>
              <a:gd name="connsiteX30" fmla="*/ 2984500 w 4343400"/>
              <a:gd name="connsiteY30" fmla="*/ 1170550 h 2025395"/>
              <a:gd name="connsiteX31" fmla="*/ 3086100 w 4343400"/>
              <a:gd name="connsiteY31" fmla="*/ 675250 h 2025395"/>
              <a:gd name="connsiteX32" fmla="*/ 3162300 w 4343400"/>
              <a:gd name="connsiteY32" fmla="*/ 1018150 h 2025395"/>
              <a:gd name="connsiteX33" fmla="*/ 3352800 w 4343400"/>
              <a:gd name="connsiteY33" fmla="*/ 764150 h 2025395"/>
              <a:gd name="connsiteX34" fmla="*/ 3467100 w 4343400"/>
              <a:gd name="connsiteY34" fmla="*/ 1640450 h 2025395"/>
              <a:gd name="connsiteX35" fmla="*/ 3733800 w 4343400"/>
              <a:gd name="connsiteY35" fmla="*/ 903850 h 2025395"/>
              <a:gd name="connsiteX36" fmla="*/ 3911600 w 4343400"/>
              <a:gd name="connsiteY36" fmla="*/ 1754750 h 2025395"/>
              <a:gd name="connsiteX37" fmla="*/ 4140200 w 4343400"/>
              <a:gd name="connsiteY37" fmla="*/ 1932550 h 2025395"/>
              <a:gd name="connsiteX38" fmla="*/ 4343400 w 4343400"/>
              <a:gd name="connsiteY38" fmla="*/ 1107050 h 202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43400" h="2025395">
                <a:moveTo>
                  <a:pt x="0" y="789550"/>
                </a:moveTo>
                <a:cubicBezTo>
                  <a:pt x="30691" y="971583"/>
                  <a:pt x="61383" y="1153617"/>
                  <a:pt x="88900" y="1183250"/>
                </a:cubicBezTo>
                <a:cubicBezTo>
                  <a:pt x="116417" y="1212883"/>
                  <a:pt x="146050" y="1077416"/>
                  <a:pt x="165100" y="967350"/>
                </a:cubicBezTo>
                <a:cubicBezTo>
                  <a:pt x="184150" y="857284"/>
                  <a:pt x="203200" y="522850"/>
                  <a:pt x="203200" y="522850"/>
                </a:cubicBezTo>
                <a:lnTo>
                  <a:pt x="203200" y="522850"/>
                </a:lnTo>
                <a:cubicBezTo>
                  <a:pt x="218017" y="459350"/>
                  <a:pt x="262467" y="91050"/>
                  <a:pt x="292100" y="141850"/>
                </a:cubicBezTo>
                <a:cubicBezTo>
                  <a:pt x="321733" y="192650"/>
                  <a:pt x="353483" y="675250"/>
                  <a:pt x="381000" y="827650"/>
                </a:cubicBezTo>
                <a:cubicBezTo>
                  <a:pt x="408517" y="980050"/>
                  <a:pt x="404283" y="1138800"/>
                  <a:pt x="457200" y="1056250"/>
                </a:cubicBezTo>
                <a:cubicBezTo>
                  <a:pt x="510117" y="973700"/>
                  <a:pt x="637117" y="408550"/>
                  <a:pt x="698500" y="332350"/>
                </a:cubicBezTo>
                <a:cubicBezTo>
                  <a:pt x="759883" y="256150"/>
                  <a:pt x="825500" y="599050"/>
                  <a:pt x="825500" y="599050"/>
                </a:cubicBezTo>
                <a:lnTo>
                  <a:pt x="825500" y="599050"/>
                </a:lnTo>
                <a:cubicBezTo>
                  <a:pt x="916517" y="501683"/>
                  <a:pt x="1261533" y="-101567"/>
                  <a:pt x="1371600" y="14850"/>
                </a:cubicBezTo>
                <a:cubicBezTo>
                  <a:pt x="1481667" y="131267"/>
                  <a:pt x="1443567" y="1085883"/>
                  <a:pt x="1485900" y="1297550"/>
                </a:cubicBezTo>
                <a:cubicBezTo>
                  <a:pt x="1528233" y="1509217"/>
                  <a:pt x="1625600" y="1284850"/>
                  <a:pt x="1625600" y="1284850"/>
                </a:cubicBezTo>
                <a:lnTo>
                  <a:pt x="1625600" y="1284850"/>
                </a:lnTo>
                <a:cubicBezTo>
                  <a:pt x="1634067" y="1206533"/>
                  <a:pt x="1655233" y="929250"/>
                  <a:pt x="1676400" y="814950"/>
                </a:cubicBezTo>
                <a:cubicBezTo>
                  <a:pt x="1697567" y="700650"/>
                  <a:pt x="1737783" y="662550"/>
                  <a:pt x="1752600" y="599050"/>
                </a:cubicBezTo>
                <a:cubicBezTo>
                  <a:pt x="1767417" y="535550"/>
                  <a:pt x="1750483" y="332350"/>
                  <a:pt x="1765300" y="433950"/>
                </a:cubicBezTo>
                <a:cubicBezTo>
                  <a:pt x="1780117" y="535550"/>
                  <a:pt x="1828800" y="1081650"/>
                  <a:pt x="1841500" y="1208650"/>
                </a:cubicBezTo>
                <a:cubicBezTo>
                  <a:pt x="1854200" y="1335650"/>
                  <a:pt x="1813983" y="1236167"/>
                  <a:pt x="1841500" y="1195950"/>
                </a:cubicBezTo>
                <a:cubicBezTo>
                  <a:pt x="1869017" y="1155733"/>
                  <a:pt x="1968500" y="912317"/>
                  <a:pt x="2006600" y="967350"/>
                </a:cubicBezTo>
                <a:cubicBezTo>
                  <a:pt x="2044700" y="1022383"/>
                  <a:pt x="2040467" y="1416083"/>
                  <a:pt x="2070100" y="1526150"/>
                </a:cubicBezTo>
                <a:cubicBezTo>
                  <a:pt x="2099733" y="1636217"/>
                  <a:pt x="2150533" y="1581184"/>
                  <a:pt x="2184400" y="1627750"/>
                </a:cubicBezTo>
                <a:cubicBezTo>
                  <a:pt x="2218267" y="1674316"/>
                  <a:pt x="2235200" y="1993933"/>
                  <a:pt x="2273300" y="1805550"/>
                </a:cubicBezTo>
                <a:cubicBezTo>
                  <a:pt x="2311400" y="1617167"/>
                  <a:pt x="2366433" y="700650"/>
                  <a:pt x="2413000" y="497450"/>
                </a:cubicBezTo>
                <a:cubicBezTo>
                  <a:pt x="2459567" y="294250"/>
                  <a:pt x="2518833" y="484750"/>
                  <a:pt x="2552700" y="586350"/>
                </a:cubicBezTo>
                <a:cubicBezTo>
                  <a:pt x="2586567" y="687950"/>
                  <a:pt x="2592917" y="916550"/>
                  <a:pt x="2616200" y="1107050"/>
                </a:cubicBezTo>
                <a:cubicBezTo>
                  <a:pt x="2639483" y="1297550"/>
                  <a:pt x="2692400" y="1729350"/>
                  <a:pt x="2692400" y="1729350"/>
                </a:cubicBezTo>
                <a:lnTo>
                  <a:pt x="2692400" y="1729350"/>
                </a:lnTo>
                <a:cubicBezTo>
                  <a:pt x="2726267" y="1775916"/>
                  <a:pt x="2846917" y="2101883"/>
                  <a:pt x="2895600" y="2008750"/>
                </a:cubicBezTo>
                <a:cubicBezTo>
                  <a:pt x="2944283" y="1915617"/>
                  <a:pt x="2952750" y="1392800"/>
                  <a:pt x="2984500" y="1170550"/>
                </a:cubicBezTo>
                <a:cubicBezTo>
                  <a:pt x="3016250" y="948300"/>
                  <a:pt x="3056467" y="700650"/>
                  <a:pt x="3086100" y="675250"/>
                </a:cubicBezTo>
                <a:cubicBezTo>
                  <a:pt x="3115733" y="649850"/>
                  <a:pt x="3117850" y="1003333"/>
                  <a:pt x="3162300" y="1018150"/>
                </a:cubicBezTo>
                <a:cubicBezTo>
                  <a:pt x="3206750" y="1032967"/>
                  <a:pt x="3302000" y="660433"/>
                  <a:pt x="3352800" y="764150"/>
                </a:cubicBezTo>
                <a:cubicBezTo>
                  <a:pt x="3403600" y="867867"/>
                  <a:pt x="3403600" y="1617167"/>
                  <a:pt x="3467100" y="1640450"/>
                </a:cubicBezTo>
                <a:cubicBezTo>
                  <a:pt x="3530600" y="1663733"/>
                  <a:pt x="3659717" y="884800"/>
                  <a:pt x="3733800" y="903850"/>
                </a:cubicBezTo>
                <a:cubicBezTo>
                  <a:pt x="3807883" y="922900"/>
                  <a:pt x="3843867" y="1583300"/>
                  <a:pt x="3911600" y="1754750"/>
                </a:cubicBezTo>
                <a:cubicBezTo>
                  <a:pt x="3979333" y="1926200"/>
                  <a:pt x="4068233" y="2040500"/>
                  <a:pt x="4140200" y="1932550"/>
                </a:cubicBezTo>
                <a:cubicBezTo>
                  <a:pt x="4212167" y="1824600"/>
                  <a:pt x="4277783" y="1465825"/>
                  <a:pt x="4343400" y="1107050"/>
                </a:cubicBezTo>
              </a:path>
            </a:pathLst>
          </a:custGeom>
          <a:ln w="25400">
            <a:solidFill>
              <a:srgbClr val="7030A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sp>
        <p:nvSpPr>
          <p:cNvPr id="95" name="Freeform 94"/>
          <p:cNvSpPr/>
          <p:nvPr/>
        </p:nvSpPr>
        <p:spPr>
          <a:xfrm>
            <a:off x="4844201" y="3978954"/>
            <a:ext cx="1965695" cy="800100"/>
          </a:xfrm>
          <a:custGeom>
            <a:avLst/>
            <a:gdLst>
              <a:gd name="connsiteX0" fmla="*/ 0 w 4343400"/>
              <a:gd name="connsiteY0" fmla="*/ 789550 h 2025395"/>
              <a:gd name="connsiteX1" fmla="*/ 88900 w 4343400"/>
              <a:gd name="connsiteY1" fmla="*/ 1183250 h 2025395"/>
              <a:gd name="connsiteX2" fmla="*/ 165100 w 4343400"/>
              <a:gd name="connsiteY2" fmla="*/ 967350 h 2025395"/>
              <a:gd name="connsiteX3" fmla="*/ 203200 w 4343400"/>
              <a:gd name="connsiteY3" fmla="*/ 522850 h 2025395"/>
              <a:gd name="connsiteX4" fmla="*/ 203200 w 4343400"/>
              <a:gd name="connsiteY4" fmla="*/ 522850 h 2025395"/>
              <a:gd name="connsiteX5" fmla="*/ 292100 w 4343400"/>
              <a:gd name="connsiteY5" fmla="*/ 141850 h 2025395"/>
              <a:gd name="connsiteX6" fmla="*/ 381000 w 4343400"/>
              <a:gd name="connsiteY6" fmla="*/ 827650 h 2025395"/>
              <a:gd name="connsiteX7" fmla="*/ 457200 w 4343400"/>
              <a:gd name="connsiteY7" fmla="*/ 1056250 h 2025395"/>
              <a:gd name="connsiteX8" fmla="*/ 698500 w 4343400"/>
              <a:gd name="connsiteY8" fmla="*/ 332350 h 2025395"/>
              <a:gd name="connsiteX9" fmla="*/ 825500 w 4343400"/>
              <a:gd name="connsiteY9" fmla="*/ 599050 h 2025395"/>
              <a:gd name="connsiteX10" fmla="*/ 825500 w 4343400"/>
              <a:gd name="connsiteY10" fmla="*/ 599050 h 2025395"/>
              <a:gd name="connsiteX11" fmla="*/ 1371600 w 4343400"/>
              <a:gd name="connsiteY11" fmla="*/ 14850 h 2025395"/>
              <a:gd name="connsiteX12" fmla="*/ 1485900 w 4343400"/>
              <a:gd name="connsiteY12" fmla="*/ 1297550 h 2025395"/>
              <a:gd name="connsiteX13" fmla="*/ 1625600 w 4343400"/>
              <a:gd name="connsiteY13" fmla="*/ 1284850 h 2025395"/>
              <a:gd name="connsiteX14" fmla="*/ 1625600 w 4343400"/>
              <a:gd name="connsiteY14" fmla="*/ 1284850 h 2025395"/>
              <a:gd name="connsiteX15" fmla="*/ 1676400 w 4343400"/>
              <a:gd name="connsiteY15" fmla="*/ 814950 h 2025395"/>
              <a:gd name="connsiteX16" fmla="*/ 1752600 w 4343400"/>
              <a:gd name="connsiteY16" fmla="*/ 599050 h 2025395"/>
              <a:gd name="connsiteX17" fmla="*/ 1765300 w 4343400"/>
              <a:gd name="connsiteY17" fmla="*/ 433950 h 2025395"/>
              <a:gd name="connsiteX18" fmla="*/ 1841500 w 4343400"/>
              <a:gd name="connsiteY18" fmla="*/ 1208650 h 2025395"/>
              <a:gd name="connsiteX19" fmla="*/ 1841500 w 4343400"/>
              <a:gd name="connsiteY19" fmla="*/ 1195950 h 2025395"/>
              <a:gd name="connsiteX20" fmla="*/ 2006600 w 4343400"/>
              <a:gd name="connsiteY20" fmla="*/ 967350 h 2025395"/>
              <a:gd name="connsiteX21" fmla="*/ 2070100 w 4343400"/>
              <a:gd name="connsiteY21" fmla="*/ 1526150 h 2025395"/>
              <a:gd name="connsiteX22" fmla="*/ 2184400 w 4343400"/>
              <a:gd name="connsiteY22" fmla="*/ 1627750 h 2025395"/>
              <a:gd name="connsiteX23" fmla="*/ 2273300 w 4343400"/>
              <a:gd name="connsiteY23" fmla="*/ 1805550 h 2025395"/>
              <a:gd name="connsiteX24" fmla="*/ 2413000 w 4343400"/>
              <a:gd name="connsiteY24" fmla="*/ 497450 h 2025395"/>
              <a:gd name="connsiteX25" fmla="*/ 2552700 w 4343400"/>
              <a:gd name="connsiteY25" fmla="*/ 586350 h 2025395"/>
              <a:gd name="connsiteX26" fmla="*/ 2616200 w 4343400"/>
              <a:gd name="connsiteY26" fmla="*/ 1107050 h 2025395"/>
              <a:gd name="connsiteX27" fmla="*/ 2692400 w 4343400"/>
              <a:gd name="connsiteY27" fmla="*/ 1729350 h 2025395"/>
              <a:gd name="connsiteX28" fmla="*/ 2692400 w 4343400"/>
              <a:gd name="connsiteY28" fmla="*/ 1729350 h 2025395"/>
              <a:gd name="connsiteX29" fmla="*/ 2895600 w 4343400"/>
              <a:gd name="connsiteY29" fmla="*/ 2008750 h 2025395"/>
              <a:gd name="connsiteX30" fmla="*/ 2984500 w 4343400"/>
              <a:gd name="connsiteY30" fmla="*/ 1170550 h 2025395"/>
              <a:gd name="connsiteX31" fmla="*/ 3086100 w 4343400"/>
              <a:gd name="connsiteY31" fmla="*/ 675250 h 2025395"/>
              <a:gd name="connsiteX32" fmla="*/ 3162300 w 4343400"/>
              <a:gd name="connsiteY32" fmla="*/ 1018150 h 2025395"/>
              <a:gd name="connsiteX33" fmla="*/ 3352800 w 4343400"/>
              <a:gd name="connsiteY33" fmla="*/ 764150 h 2025395"/>
              <a:gd name="connsiteX34" fmla="*/ 3467100 w 4343400"/>
              <a:gd name="connsiteY34" fmla="*/ 1640450 h 2025395"/>
              <a:gd name="connsiteX35" fmla="*/ 3733800 w 4343400"/>
              <a:gd name="connsiteY35" fmla="*/ 903850 h 2025395"/>
              <a:gd name="connsiteX36" fmla="*/ 3911600 w 4343400"/>
              <a:gd name="connsiteY36" fmla="*/ 1754750 h 2025395"/>
              <a:gd name="connsiteX37" fmla="*/ 4140200 w 4343400"/>
              <a:gd name="connsiteY37" fmla="*/ 1932550 h 2025395"/>
              <a:gd name="connsiteX38" fmla="*/ 4343400 w 4343400"/>
              <a:gd name="connsiteY38" fmla="*/ 1107050 h 202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43400" h="2025395">
                <a:moveTo>
                  <a:pt x="0" y="789550"/>
                </a:moveTo>
                <a:cubicBezTo>
                  <a:pt x="30691" y="971583"/>
                  <a:pt x="61383" y="1153617"/>
                  <a:pt x="88900" y="1183250"/>
                </a:cubicBezTo>
                <a:cubicBezTo>
                  <a:pt x="116417" y="1212883"/>
                  <a:pt x="146050" y="1077416"/>
                  <a:pt x="165100" y="967350"/>
                </a:cubicBezTo>
                <a:cubicBezTo>
                  <a:pt x="184150" y="857284"/>
                  <a:pt x="203200" y="522850"/>
                  <a:pt x="203200" y="522850"/>
                </a:cubicBezTo>
                <a:lnTo>
                  <a:pt x="203200" y="522850"/>
                </a:lnTo>
                <a:cubicBezTo>
                  <a:pt x="218017" y="459350"/>
                  <a:pt x="262467" y="91050"/>
                  <a:pt x="292100" y="141850"/>
                </a:cubicBezTo>
                <a:cubicBezTo>
                  <a:pt x="321733" y="192650"/>
                  <a:pt x="353483" y="675250"/>
                  <a:pt x="381000" y="827650"/>
                </a:cubicBezTo>
                <a:cubicBezTo>
                  <a:pt x="408517" y="980050"/>
                  <a:pt x="404283" y="1138800"/>
                  <a:pt x="457200" y="1056250"/>
                </a:cubicBezTo>
                <a:cubicBezTo>
                  <a:pt x="510117" y="973700"/>
                  <a:pt x="637117" y="408550"/>
                  <a:pt x="698500" y="332350"/>
                </a:cubicBezTo>
                <a:cubicBezTo>
                  <a:pt x="759883" y="256150"/>
                  <a:pt x="825500" y="599050"/>
                  <a:pt x="825500" y="599050"/>
                </a:cubicBezTo>
                <a:lnTo>
                  <a:pt x="825500" y="599050"/>
                </a:lnTo>
                <a:cubicBezTo>
                  <a:pt x="916517" y="501683"/>
                  <a:pt x="1261533" y="-101567"/>
                  <a:pt x="1371600" y="14850"/>
                </a:cubicBezTo>
                <a:cubicBezTo>
                  <a:pt x="1481667" y="131267"/>
                  <a:pt x="1443567" y="1085883"/>
                  <a:pt x="1485900" y="1297550"/>
                </a:cubicBezTo>
                <a:cubicBezTo>
                  <a:pt x="1528233" y="1509217"/>
                  <a:pt x="1625600" y="1284850"/>
                  <a:pt x="1625600" y="1284850"/>
                </a:cubicBezTo>
                <a:lnTo>
                  <a:pt x="1625600" y="1284850"/>
                </a:lnTo>
                <a:cubicBezTo>
                  <a:pt x="1634067" y="1206533"/>
                  <a:pt x="1655233" y="929250"/>
                  <a:pt x="1676400" y="814950"/>
                </a:cubicBezTo>
                <a:cubicBezTo>
                  <a:pt x="1697567" y="700650"/>
                  <a:pt x="1737783" y="662550"/>
                  <a:pt x="1752600" y="599050"/>
                </a:cubicBezTo>
                <a:cubicBezTo>
                  <a:pt x="1767417" y="535550"/>
                  <a:pt x="1750483" y="332350"/>
                  <a:pt x="1765300" y="433950"/>
                </a:cubicBezTo>
                <a:cubicBezTo>
                  <a:pt x="1780117" y="535550"/>
                  <a:pt x="1828800" y="1081650"/>
                  <a:pt x="1841500" y="1208650"/>
                </a:cubicBezTo>
                <a:cubicBezTo>
                  <a:pt x="1854200" y="1335650"/>
                  <a:pt x="1813983" y="1236167"/>
                  <a:pt x="1841500" y="1195950"/>
                </a:cubicBezTo>
                <a:cubicBezTo>
                  <a:pt x="1869017" y="1155733"/>
                  <a:pt x="1968500" y="912317"/>
                  <a:pt x="2006600" y="967350"/>
                </a:cubicBezTo>
                <a:cubicBezTo>
                  <a:pt x="2044700" y="1022383"/>
                  <a:pt x="2040467" y="1416083"/>
                  <a:pt x="2070100" y="1526150"/>
                </a:cubicBezTo>
                <a:cubicBezTo>
                  <a:pt x="2099733" y="1636217"/>
                  <a:pt x="2150533" y="1581184"/>
                  <a:pt x="2184400" y="1627750"/>
                </a:cubicBezTo>
                <a:cubicBezTo>
                  <a:pt x="2218267" y="1674316"/>
                  <a:pt x="2235200" y="1993933"/>
                  <a:pt x="2273300" y="1805550"/>
                </a:cubicBezTo>
                <a:cubicBezTo>
                  <a:pt x="2311400" y="1617167"/>
                  <a:pt x="2366433" y="700650"/>
                  <a:pt x="2413000" y="497450"/>
                </a:cubicBezTo>
                <a:cubicBezTo>
                  <a:pt x="2459567" y="294250"/>
                  <a:pt x="2518833" y="484750"/>
                  <a:pt x="2552700" y="586350"/>
                </a:cubicBezTo>
                <a:cubicBezTo>
                  <a:pt x="2586567" y="687950"/>
                  <a:pt x="2592917" y="916550"/>
                  <a:pt x="2616200" y="1107050"/>
                </a:cubicBezTo>
                <a:cubicBezTo>
                  <a:pt x="2639483" y="1297550"/>
                  <a:pt x="2692400" y="1729350"/>
                  <a:pt x="2692400" y="1729350"/>
                </a:cubicBezTo>
                <a:lnTo>
                  <a:pt x="2692400" y="1729350"/>
                </a:lnTo>
                <a:cubicBezTo>
                  <a:pt x="2726267" y="1775916"/>
                  <a:pt x="2846917" y="2101883"/>
                  <a:pt x="2895600" y="2008750"/>
                </a:cubicBezTo>
                <a:cubicBezTo>
                  <a:pt x="2944283" y="1915617"/>
                  <a:pt x="2952750" y="1392800"/>
                  <a:pt x="2984500" y="1170550"/>
                </a:cubicBezTo>
                <a:cubicBezTo>
                  <a:pt x="3016250" y="948300"/>
                  <a:pt x="3056467" y="700650"/>
                  <a:pt x="3086100" y="675250"/>
                </a:cubicBezTo>
                <a:cubicBezTo>
                  <a:pt x="3115733" y="649850"/>
                  <a:pt x="3117850" y="1003333"/>
                  <a:pt x="3162300" y="1018150"/>
                </a:cubicBezTo>
                <a:cubicBezTo>
                  <a:pt x="3206750" y="1032967"/>
                  <a:pt x="3302000" y="660433"/>
                  <a:pt x="3352800" y="764150"/>
                </a:cubicBezTo>
                <a:cubicBezTo>
                  <a:pt x="3403600" y="867867"/>
                  <a:pt x="3403600" y="1617167"/>
                  <a:pt x="3467100" y="1640450"/>
                </a:cubicBezTo>
                <a:cubicBezTo>
                  <a:pt x="3530600" y="1663733"/>
                  <a:pt x="3659717" y="884800"/>
                  <a:pt x="3733800" y="903850"/>
                </a:cubicBezTo>
                <a:cubicBezTo>
                  <a:pt x="3807883" y="922900"/>
                  <a:pt x="3843867" y="1583300"/>
                  <a:pt x="3911600" y="1754750"/>
                </a:cubicBezTo>
                <a:cubicBezTo>
                  <a:pt x="3979333" y="1926200"/>
                  <a:pt x="4068233" y="2040500"/>
                  <a:pt x="4140200" y="1932550"/>
                </a:cubicBezTo>
                <a:cubicBezTo>
                  <a:pt x="4212167" y="1824600"/>
                  <a:pt x="4277783" y="1465825"/>
                  <a:pt x="4343400" y="1107050"/>
                </a:cubicBezTo>
              </a:path>
            </a:pathLst>
          </a:custGeom>
          <a:ln w="25400">
            <a:solidFill>
              <a:srgbClr val="00B0F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grpSp>
        <p:nvGrpSpPr>
          <p:cNvPr id="114" name="Group 113"/>
          <p:cNvGrpSpPr/>
          <p:nvPr/>
        </p:nvGrpSpPr>
        <p:grpSpPr>
          <a:xfrm>
            <a:off x="6078366" y="967479"/>
            <a:ext cx="1619283" cy="2040772"/>
            <a:chOff x="8104480" y="1289969"/>
            <a:chExt cx="2159044" cy="2721029"/>
          </a:xfrm>
        </p:grpSpPr>
        <p:pic>
          <p:nvPicPr>
            <p:cNvPr id="96" name="Picture 95"/>
            <p:cNvPicPr>
              <a:picLocks noChangeAspect="1"/>
            </p:cNvPicPr>
            <p:nvPr/>
          </p:nvPicPr>
          <p:blipFill>
            <a:blip r:embed="rId10"/>
            <a:stretch>
              <a:fillRect/>
            </a:stretch>
          </p:blipFill>
          <p:spPr>
            <a:xfrm>
              <a:off x="9710883" y="2033165"/>
              <a:ext cx="509708" cy="445994"/>
            </a:xfrm>
            <a:prstGeom prst="rect">
              <a:avLst/>
            </a:prstGeom>
          </p:spPr>
        </p:pic>
        <p:pic>
          <p:nvPicPr>
            <p:cNvPr id="97" name="Picture 96"/>
            <p:cNvPicPr>
              <a:picLocks noChangeAspect="1"/>
            </p:cNvPicPr>
            <p:nvPr/>
          </p:nvPicPr>
          <p:blipFill>
            <a:blip r:embed="rId11"/>
            <a:stretch>
              <a:fillRect/>
            </a:stretch>
          </p:blipFill>
          <p:spPr>
            <a:xfrm>
              <a:off x="9726409" y="2788588"/>
              <a:ext cx="537115" cy="537115"/>
            </a:xfrm>
            <a:prstGeom prst="rect">
              <a:avLst/>
            </a:prstGeom>
          </p:spPr>
        </p:pic>
        <p:pic>
          <p:nvPicPr>
            <p:cNvPr id="98" name="Picture 97"/>
            <p:cNvPicPr>
              <a:picLocks noChangeAspect="1"/>
            </p:cNvPicPr>
            <p:nvPr/>
          </p:nvPicPr>
          <p:blipFill>
            <a:blip r:embed="rId12"/>
            <a:stretch>
              <a:fillRect/>
            </a:stretch>
          </p:blipFill>
          <p:spPr>
            <a:xfrm>
              <a:off x="8514653" y="1289969"/>
              <a:ext cx="687187" cy="687187"/>
            </a:xfrm>
            <a:prstGeom prst="rect">
              <a:avLst/>
            </a:prstGeom>
          </p:spPr>
        </p:pic>
        <p:pic>
          <p:nvPicPr>
            <p:cNvPr id="99" name="Picture 98"/>
            <p:cNvPicPr>
              <a:picLocks noChangeAspect="1"/>
            </p:cNvPicPr>
            <p:nvPr/>
          </p:nvPicPr>
          <p:blipFill>
            <a:blip r:embed="rId13"/>
            <a:stretch>
              <a:fillRect/>
            </a:stretch>
          </p:blipFill>
          <p:spPr>
            <a:xfrm>
              <a:off x="9676990" y="3443056"/>
              <a:ext cx="567942" cy="567942"/>
            </a:xfrm>
            <a:prstGeom prst="rect">
              <a:avLst/>
            </a:prstGeom>
          </p:spPr>
        </p:pic>
        <p:cxnSp>
          <p:nvCxnSpPr>
            <p:cNvPr id="101" name="Elbow Connector 100"/>
            <p:cNvCxnSpPr/>
            <p:nvPr/>
          </p:nvCxnSpPr>
          <p:spPr>
            <a:xfrm rot="10800000" flipV="1">
              <a:off x="8104480" y="1667943"/>
              <a:ext cx="390014" cy="1738382"/>
            </a:xfrm>
            <a:prstGeom prst="bentConnector2">
              <a:avLst/>
            </a:prstGeom>
            <a:ln w="38100" cmpd="sng">
              <a:solidFill>
                <a:srgbClr val="70AD47"/>
              </a:solidFill>
            </a:ln>
          </p:spPr>
          <p:style>
            <a:lnRef idx="2">
              <a:schemeClr val="accent1"/>
            </a:lnRef>
            <a:fillRef idx="0">
              <a:schemeClr val="accent1"/>
            </a:fillRef>
            <a:effectRef idx="1">
              <a:schemeClr val="accent1"/>
            </a:effectRef>
            <a:fontRef idx="minor">
              <a:schemeClr val="tx1"/>
            </a:fontRef>
          </p:style>
        </p:cxnSp>
        <p:cxnSp>
          <p:nvCxnSpPr>
            <p:cNvPr id="106" name="Elbow Connector 105"/>
            <p:cNvCxnSpPr>
              <a:stCxn id="96" idx="1"/>
              <a:endCxn id="33" idx="3"/>
            </p:cNvCxnSpPr>
            <p:nvPr/>
          </p:nvCxnSpPr>
          <p:spPr>
            <a:xfrm rot="10800000">
              <a:off x="9350275" y="2253770"/>
              <a:ext cx="360609" cy="2392"/>
            </a:xfrm>
            <a:prstGeom prst="bentConnector3">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8" name="Elbow Connector 107"/>
            <p:cNvCxnSpPr>
              <a:stCxn id="97" idx="1"/>
              <a:endCxn id="35" idx="3"/>
            </p:cNvCxnSpPr>
            <p:nvPr/>
          </p:nvCxnSpPr>
          <p:spPr>
            <a:xfrm rot="10800000">
              <a:off x="9578875" y="2682552"/>
              <a:ext cx="147535" cy="374595"/>
            </a:xfrm>
            <a:prstGeom prst="bentConnector3">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10" name="Elbow Connector 109"/>
            <p:cNvCxnSpPr>
              <a:endCxn id="30" idx="3"/>
            </p:cNvCxnSpPr>
            <p:nvPr/>
          </p:nvCxnSpPr>
          <p:spPr>
            <a:xfrm rot="10800000">
              <a:off x="9350274" y="3549171"/>
              <a:ext cx="306556" cy="159491"/>
            </a:xfrm>
            <a:prstGeom prst="bentConnector3">
              <a:avLst/>
            </a:prstGeom>
            <a:ln w="38100" cmpd="sng">
              <a:solidFill>
                <a:srgbClr val="70AD47"/>
              </a:solidFill>
            </a:ln>
          </p:spPr>
          <p:style>
            <a:lnRef idx="2">
              <a:schemeClr val="accent1"/>
            </a:lnRef>
            <a:fillRef idx="0">
              <a:schemeClr val="accent1"/>
            </a:fillRef>
            <a:effectRef idx="1">
              <a:schemeClr val="accent1"/>
            </a:effectRef>
            <a:fontRef idx="minor">
              <a:schemeClr val="tx1"/>
            </a:fontRef>
          </p:style>
        </p:cxnSp>
      </p:grpSp>
      <p:sp>
        <p:nvSpPr>
          <p:cNvPr id="111" name="Multiply 110"/>
          <p:cNvSpPr/>
          <p:nvPr/>
        </p:nvSpPr>
        <p:spPr>
          <a:xfrm>
            <a:off x="4082489" y="4293182"/>
            <a:ext cx="786255" cy="256987"/>
          </a:xfrm>
          <a:prstGeom prst="mathMultiply">
            <a:avLst/>
          </a:prstGeom>
          <a:solidFill>
            <a:srgbClr val="FF0000"/>
          </a:solidFill>
          <a:ln w="762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t" anchorCtr="0"/>
          <a:lstStyle/>
          <a:p>
            <a:pPr algn="ctr"/>
            <a:endParaRPr lang="en-US" sz="1800" dirty="0"/>
          </a:p>
        </p:txBody>
      </p:sp>
      <p:sp>
        <p:nvSpPr>
          <p:cNvPr id="112" name="Right Arrow 111"/>
          <p:cNvSpPr/>
          <p:nvPr/>
        </p:nvSpPr>
        <p:spPr>
          <a:xfrm flipH="1">
            <a:off x="4248804" y="3960610"/>
            <a:ext cx="381568" cy="166286"/>
          </a:xfrm>
          <a:prstGeom prst="rightArrow">
            <a:avLst/>
          </a:prstGeom>
          <a:solidFill>
            <a:schemeClr val="accent6"/>
          </a:solidFill>
          <a:ln w="762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t" anchorCtr="0"/>
          <a:lstStyle/>
          <a:p>
            <a:pPr algn="ctr"/>
            <a:endParaRPr lang="en-US" sz="1800" dirty="0"/>
          </a:p>
        </p:txBody>
      </p:sp>
      <p:sp>
        <p:nvSpPr>
          <p:cNvPr id="117" name="TextBox 116"/>
          <p:cNvSpPr txBox="1"/>
          <p:nvPr/>
        </p:nvSpPr>
        <p:spPr>
          <a:xfrm>
            <a:off x="4279045" y="3597809"/>
            <a:ext cx="423368" cy="346249"/>
          </a:xfrm>
          <a:prstGeom prst="rect">
            <a:avLst/>
          </a:prstGeom>
          <a:noFill/>
        </p:spPr>
        <p:txBody>
          <a:bodyPr wrap="square" lIns="68580" tIns="34290" rIns="68580" bIns="34290" rtlCol="0">
            <a:spAutoFit/>
          </a:bodyPr>
          <a:lstStyle/>
          <a:p>
            <a:r>
              <a:rPr lang="en-US" sz="1800" b="1" dirty="0">
                <a:solidFill>
                  <a:schemeClr val="accent6"/>
                </a:solidFill>
              </a:rPr>
              <a:t>DR</a:t>
            </a:r>
          </a:p>
        </p:txBody>
      </p:sp>
      <p:sp>
        <p:nvSpPr>
          <p:cNvPr id="3" name="Date Placeholder 2"/>
          <p:cNvSpPr>
            <a:spLocks noGrp="1"/>
          </p:cNvSpPr>
          <p:nvPr>
            <p:ph type="dt" sz="half" idx="10"/>
          </p:nvPr>
        </p:nvSpPr>
        <p:spPr/>
        <p:txBody>
          <a:bodyPr/>
          <a:lstStyle/>
          <a:p>
            <a:fld id="{323DB030-E940-FE4C-AFEB-508992CFC5BD}" type="datetime1">
              <a:rPr lang="en-US" smtClean="0"/>
              <a:t>11/5/15</a:t>
            </a:fld>
            <a:endParaRPr lang="en-US" dirty="0"/>
          </a:p>
        </p:txBody>
      </p:sp>
    </p:spTree>
    <p:extLst>
      <p:ext uri="{BB962C8B-B14F-4D97-AF65-F5344CB8AC3E}">
        <p14:creationId xmlns:p14="http://schemas.microsoft.com/office/powerpoint/2010/main" val="3018630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grpId="3"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hidden"/>
                                      </p:to>
                                    </p:set>
                                  </p:childTnLst>
                                </p:cTn>
                              </p:par>
                              <p:par>
                                <p:cTn id="25" presetID="1" presetClass="entr" presetSubtype="0" fill="hold" grpId="1"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2" nodeType="clickEffect">
                                  <p:stCondLst>
                                    <p:cond delay="0"/>
                                  </p:stCondLst>
                                  <p:childTnLst>
                                    <p:set>
                                      <p:cBhvr>
                                        <p:cTn id="36" dur="1" fill="hold">
                                          <p:stCondLst>
                                            <p:cond delay="0"/>
                                          </p:stCondLst>
                                        </p:cTn>
                                        <p:tgtEl>
                                          <p:spTgt spid="84"/>
                                        </p:tgtEl>
                                        <p:attrNameLst>
                                          <p:attrName>style.visibility</p:attrName>
                                        </p:attrNameLst>
                                      </p:cBhvr>
                                      <p:to>
                                        <p:strVal val="hidden"/>
                                      </p:to>
                                    </p:set>
                                  </p:childTnLst>
                                </p:cTn>
                              </p:par>
                              <p:par>
                                <p:cTn id="37" presetID="1" presetClass="entr" presetSubtype="0" fill="hold" grpId="1" nodeType="with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1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2" animBg="1"/>
      <p:bldP spid="84" grpId="3" animBg="1"/>
      <p:bldP spid="113" grpId="0" animBg="1"/>
      <p:bldP spid="89" grpId="0" animBg="1"/>
      <p:bldP spid="89" grpId="1" animBg="1"/>
      <p:bldP spid="94" grpId="1" animBg="1"/>
      <p:bldP spid="95" grpId="1" animBg="1"/>
      <p:bldP spid="111" grpId="0" animBg="1"/>
      <p:bldP spid="111" grpId="1" animBg="1"/>
      <p:bldP spid="111" grpId="2" animBg="1"/>
      <p:bldP spid="112" grpId="0" animBg="1"/>
      <p:bldP spid="117"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80" t="1272" r="128" b="7157"/>
          <a:stretch/>
        </p:blipFill>
        <p:spPr>
          <a:xfrm>
            <a:off x="672406" y="994389"/>
            <a:ext cx="6289784" cy="3757412"/>
          </a:xfrm>
        </p:spPr>
      </p:pic>
      <p:sp>
        <p:nvSpPr>
          <p:cNvPr id="4" name="Slide Number Placeholder 3"/>
          <p:cNvSpPr>
            <a:spLocks noGrp="1"/>
          </p:cNvSpPr>
          <p:nvPr>
            <p:ph type="sldNum" sz="quarter" idx="12"/>
          </p:nvPr>
        </p:nvSpPr>
        <p:spPr/>
        <p:txBody>
          <a:bodyPr/>
          <a:lstStyle/>
          <a:p>
            <a:fld id="{629637A9-119A-49DA-BD12-AAC58B377D80}" type="slidenum">
              <a:rPr lang="en-US" smtClean="0"/>
              <a:t>26</a:t>
            </a:fld>
            <a:endParaRPr lang="en-US" dirty="0"/>
          </a:p>
        </p:txBody>
      </p:sp>
      <p:sp>
        <p:nvSpPr>
          <p:cNvPr id="5" name="Title 1"/>
          <p:cNvSpPr>
            <a:spLocks noGrp="1"/>
          </p:cNvSpPr>
          <p:nvPr>
            <p:ph type="title"/>
          </p:nvPr>
        </p:nvSpPr>
        <p:spPr/>
        <p:txBody>
          <a:bodyPr>
            <a:normAutofit/>
          </a:bodyPr>
          <a:lstStyle/>
          <a:p>
            <a:r>
              <a:rPr lang="en-US" dirty="0" smtClean="0"/>
              <a:t>Finding DR resources is challenging</a:t>
            </a:r>
            <a:endParaRPr lang="en-US" b="1" dirty="0">
              <a:solidFill>
                <a:srgbClr val="00B0F0"/>
              </a:solidFill>
            </a:endParaRPr>
          </a:p>
        </p:txBody>
      </p:sp>
      <p:sp>
        <p:nvSpPr>
          <p:cNvPr id="7" name="TextBox 6"/>
          <p:cNvSpPr txBox="1"/>
          <p:nvPr/>
        </p:nvSpPr>
        <p:spPr>
          <a:xfrm>
            <a:off x="294177" y="4866506"/>
            <a:ext cx="2703304" cy="207749"/>
          </a:xfrm>
          <a:prstGeom prst="rect">
            <a:avLst/>
          </a:prstGeom>
          <a:noFill/>
        </p:spPr>
        <p:txBody>
          <a:bodyPr wrap="none" lIns="68580" tIns="34290" rIns="68580" bIns="34290" rtlCol="0">
            <a:spAutoFit/>
          </a:bodyPr>
          <a:lstStyle/>
          <a:p>
            <a:r>
              <a:rPr lang="en-US" sz="900" dirty="0"/>
              <a:t>GTM research, “U.S. Demand Response Outlook 2014”</a:t>
            </a:r>
          </a:p>
        </p:txBody>
      </p:sp>
      <p:pic>
        <p:nvPicPr>
          <p:cNvPr id="3" name="Picture 2"/>
          <p:cNvPicPr>
            <a:picLocks/>
          </p:cNvPicPr>
          <p:nvPr/>
        </p:nvPicPr>
        <p:blipFill>
          <a:blip r:embed="rId4"/>
          <a:stretch>
            <a:fillRect/>
          </a:stretch>
        </p:blipFill>
        <p:spPr>
          <a:xfrm>
            <a:off x="1552369" y="1086998"/>
            <a:ext cx="1312817" cy="960120"/>
          </a:xfrm>
          <a:prstGeom prst="rect">
            <a:avLst/>
          </a:prstGeom>
        </p:spPr>
      </p:pic>
      <p:pic>
        <p:nvPicPr>
          <p:cNvPr id="9" name="Picture 8"/>
          <p:cNvPicPr>
            <a:picLocks/>
          </p:cNvPicPr>
          <p:nvPr/>
        </p:nvPicPr>
        <p:blipFill>
          <a:blip r:embed="rId5"/>
          <a:stretch>
            <a:fillRect/>
          </a:stretch>
        </p:blipFill>
        <p:spPr>
          <a:xfrm>
            <a:off x="2874694" y="1087917"/>
            <a:ext cx="1442804" cy="960120"/>
          </a:xfrm>
          <a:prstGeom prst="rect">
            <a:avLst/>
          </a:prstGeom>
        </p:spPr>
      </p:pic>
      <p:pic>
        <p:nvPicPr>
          <p:cNvPr id="10" name="Picture 9"/>
          <p:cNvPicPr>
            <a:picLocks/>
          </p:cNvPicPr>
          <p:nvPr/>
        </p:nvPicPr>
        <p:blipFill>
          <a:blip r:embed="rId6"/>
          <a:stretch>
            <a:fillRect/>
          </a:stretch>
        </p:blipFill>
        <p:spPr>
          <a:xfrm>
            <a:off x="4327012" y="1087919"/>
            <a:ext cx="1442804" cy="960120"/>
          </a:xfrm>
          <a:prstGeom prst="rect">
            <a:avLst/>
          </a:prstGeom>
        </p:spPr>
      </p:pic>
      <p:grpSp>
        <p:nvGrpSpPr>
          <p:cNvPr id="14" name="Group 13"/>
          <p:cNvGrpSpPr/>
          <p:nvPr/>
        </p:nvGrpSpPr>
        <p:grpSpPr>
          <a:xfrm>
            <a:off x="6831157" y="2024679"/>
            <a:ext cx="1492568" cy="2471072"/>
            <a:chOff x="9108200" y="2699568"/>
            <a:chExt cx="1990089" cy="3294763"/>
          </a:xfrm>
        </p:grpSpPr>
        <p:sp>
          <p:nvSpPr>
            <p:cNvPr id="2" name="Right Brace 1"/>
            <p:cNvSpPr/>
            <p:nvPr/>
          </p:nvSpPr>
          <p:spPr>
            <a:xfrm>
              <a:off x="9108200" y="2699568"/>
              <a:ext cx="544286" cy="3294763"/>
            </a:xfrm>
            <a:prstGeom prst="righ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9561769" y="4023784"/>
              <a:ext cx="1536520" cy="697627"/>
            </a:xfrm>
            <a:prstGeom prst="rect">
              <a:avLst/>
            </a:prstGeom>
            <a:noFill/>
          </p:spPr>
          <p:txBody>
            <a:bodyPr wrap="none" rtlCol="0">
              <a:spAutoFit/>
            </a:bodyPr>
            <a:lstStyle/>
            <a:p>
              <a:r>
                <a:rPr lang="en-US" b="1" dirty="0" smtClean="0"/>
                <a:t>Conservative</a:t>
              </a:r>
            </a:p>
            <a:p>
              <a:r>
                <a:rPr lang="en-US" b="1" dirty="0" smtClean="0"/>
                <a:t>estimate</a:t>
              </a:r>
              <a:endParaRPr lang="en-US" b="1" dirty="0"/>
            </a:p>
          </p:txBody>
        </p:sp>
      </p:grpSp>
      <p:grpSp>
        <p:nvGrpSpPr>
          <p:cNvPr id="15" name="Group 14"/>
          <p:cNvGrpSpPr/>
          <p:nvPr/>
        </p:nvGrpSpPr>
        <p:grpSpPr>
          <a:xfrm>
            <a:off x="6830753" y="1211038"/>
            <a:ext cx="1328963" cy="3298718"/>
            <a:chOff x="9331799" y="1652062"/>
            <a:chExt cx="1771949" cy="4398291"/>
          </a:xfrm>
        </p:grpSpPr>
        <p:sp>
          <p:nvSpPr>
            <p:cNvPr id="13" name="TextBox 12"/>
            <p:cNvSpPr txBox="1"/>
            <p:nvPr/>
          </p:nvSpPr>
          <p:spPr>
            <a:xfrm>
              <a:off x="9779225" y="3528041"/>
              <a:ext cx="1324523" cy="697627"/>
            </a:xfrm>
            <a:prstGeom prst="rect">
              <a:avLst/>
            </a:prstGeom>
            <a:noFill/>
          </p:spPr>
          <p:txBody>
            <a:bodyPr wrap="none" rtlCol="0">
              <a:spAutoFit/>
            </a:bodyPr>
            <a:lstStyle/>
            <a:p>
              <a:r>
                <a:rPr lang="en-US" b="1" dirty="0" smtClean="0"/>
                <a:t>Aggressive </a:t>
              </a:r>
            </a:p>
            <a:p>
              <a:r>
                <a:rPr lang="en-US" b="1" dirty="0" smtClean="0"/>
                <a:t>estimate</a:t>
              </a:r>
              <a:endParaRPr lang="en-US" b="1" dirty="0"/>
            </a:p>
          </p:txBody>
        </p:sp>
        <p:sp>
          <p:nvSpPr>
            <p:cNvPr id="12" name="Right Brace 11"/>
            <p:cNvSpPr/>
            <p:nvPr/>
          </p:nvSpPr>
          <p:spPr>
            <a:xfrm>
              <a:off x="9331799" y="1652062"/>
              <a:ext cx="471715" cy="4398291"/>
            </a:xfrm>
            <a:prstGeom prst="righ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8" name="TextBox 7"/>
          <p:cNvSpPr txBox="1"/>
          <p:nvPr/>
        </p:nvSpPr>
        <p:spPr>
          <a:xfrm>
            <a:off x="814125" y="2622523"/>
            <a:ext cx="6259690" cy="530915"/>
          </a:xfrm>
          <a:prstGeom prst="rect">
            <a:avLst/>
          </a:prstGeom>
          <a:solidFill>
            <a:schemeClr val="bg1"/>
          </a:solidFill>
          <a:ln w="76200" cmpd="sng">
            <a:solidFill>
              <a:srgbClr val="FF0000"/>
            </a:solidFill>
          </a:ln>
        </p:spPr>
        <p:txBody>
          <a:bodyPr wrap="square" lIns="68580" tIns="34290" rIns="68580" bIns="34290" rtlCol="0">
            <a:spAutoFit/>
          </a:bodyPr>
          <a:lstStyle/>
          <a:p>
            <a:r>
              <a:rPr lang="en-US" sz="3000" dirty="0"/>
              <a:t>How much can data center contribute?</a:t>
            </a:r>
          </a:p>
        </p:txBody>
      </p:sp>
      <p:sp>
        <p:nvSpPr>
          <p:cNvPr id="17" name="Date Placeholder 16"/>
          <p:cNvSpPr>
            <a:spLocks noGrp="1"/>
          </p:cNvSpPr>
          <p:nvPr>
            <p:ph type="dt" sz="half" idx="10"/>
          </p:nvPr>
        </p:nvSpPr>
        <p:spPr/>
        <p:txBody>
          <a:bodyPr/>
          <a:lstStyle/>
          <a:p>
            <a:fld id="{4F35975F-6BB3-A043-9B7B-BBCD117DF713}" type="datetime1">
              <a:rPr lang="en-US" smtClean="0"/>
              <a:t>11/5/15</a:t>
            </a:fld>
            <a:endParaRPr lang="en-US" dirty="0"/>
          </a:p>
        </p:txBody>
      </p:sp>
    </p:spTree>
    <p:extLst>
      <p:ext uri="{BB962C8B-B14F-4D97-AF65-F5344CB8AC3E}">
        <p14:creationId xmlns:p14="http://schemas.microsoft.com/office/powerpoint/2010/main" val="1430002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Multi-tenant </a:t>
            </a:r>
            <a:r>
              <a:rPr lang="en-US" dirty="0" smtClean="0"/>
              <a:t>(colocation) </a:t>
            </a:r>
            <a:r>
              <a:rPr lang="en-US" dirty="0"/>
              <a:t>data </a:t>
            </a:r>
            <a:r>
              <a:rPr lang="en-US" dirty="0" smtClean="0"/>
              <a:t>centers</a:t>
            </a:r>
            <a:endParaRPr lang="en-US" dirty="0"/>
          </a:p>
        </p:txBody>
      </p:sp>
      <p:sp>
        <p:nvSpPr>
          <p:cNvPr id="3" name="Content Placeholder 2"/>
          <p:cNvSpPr>
            <a:spLocks noGrp="1"/>
          </p:cNvSpPr>
          <p:nvPr>
            <p:ph idx="1"/>
          </p:nvPr>
        </p:nvSpPr>
        <p:spPr/>
        <p:txBody>
          <a:bodyPr>
            <a:normAutofit/>
          </a:bodyPr>
          <a:lstStyle/>
          <a:p>
            <a:pPr marL="0" indent="0">
              <a:lnSpc>
                <a:spcPct val="100000"/>
              </a:lnSpc>
              <a:buNone/>
            </a:pPr>
            <a:r>
              <a:rPr lang="en-US" sz="2400" dirty="0"/>
              <a:t>Multiple tenants house and manage their own servers independently in </a:t>
            </a:r>
            <a:r>
              <a:rPr lang="en-US" sz="2400" b="1" dirty="0">
                <a:solidFill>
                  <a:srgbClr val="00B050"/>
                </a:solidFill>
              </a:rPr>
              <a:t>shared</a:t>
            </a:r>
            <a:r>
              <a:rPr lang="en-US" sz="2400" dirty="0"/>
              <a:t> space</a:t>
            </a:r>
          </a:p>
          <a:p>
            <a:pPr marL="0" indent="0">
              <a:lnSpc>
                <a:spcPct val="100000"/>
              </a:lnSpc>
              <a:buNone/>
            </a:pPr>
            <a:r>
              <a:rPr lang="en-US" sz="2400" dirty="0"/>
              <a:t>Data center operator is mainly responsible for facility support (e.g., power supply, cooling)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BEF2797F-2695-4387-B238-5AD92FE72A43}" type="slidenum">
              <a:rPr lang="en-US" smtClean="0"/>
              <a:t>27</a:t>
            </a:fld>
            <a:endParaRPr lang="en-US"/>
          </a:p>
        </p:txBody>
      </p:sp>
      <p:grpSp>
        <p:nvGrpSpPr>
          <p:cNvPr id="5" name="Group 4"/>
          <p:cNvGrpSpPr/>
          <p:nvPr/>
        </p:nvGrpSpPr>
        <p:grpSpPr>
          <a:xfrm>
            <a:off x="4192402" y="2607201"/>
            <a:ext cx="3778400" cy="2308713"/>
            <a:chOff x="5678036" y="3569634"/>
            <a:chExt cx="5326231" cy="3587149"/>
          </a:xfrm>
        </p:grpSpPr>
        <p:grpSp>
          <p:nvGrpSpPr>
            <p:cNvPr id="78" name="Group 77"/>
            <p:cNvGrpSpPr/>
            <p:nvPr/>
          </p:nvGrpSpPr>
          <p:grpSpPr>
            <a:xfrm>
              <a:off x="5678036" y="3586152"/>
              <a:ext cx="5326231" cy="3009252"/>
              <a:chOff x="1658207" y="1813233"/>
              <a:chExt cx="5609816" cy="4067538"/>
            </a:xfrm>
          </p:grpSpPr>
          <p:sp>
            <p:nvSpPr>
              <p:cNvPr id="79" name="Oval 78"/>
              <p:cNvSpPr/>
              <p:nvPr/>
            </p:nvSpPr>
            <p:spPr>
              <a:xfrm>
                <a:off x="3505200" y="1828800"/>
                <a:ext cx="1454972" cy="762000"/>
              </a:xfrm>
              <a:prstGeom prst="ellipse">
                <a:avLst/>
              </a:prstGeom>
              <a:solidFill>
                <a:schemeClr val="bg1">
                  <a:lumMod val="9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210" y="1828800"/>
                <a:ext cx="914400" cy="914400"/>
              </a:xfrm>
              <a:prstGeom prst="rect">
                <a:avLst/>
              </a:prstGeom>
            </p:spPr>
          </p:pic>
          <p:cxnSp>
            <p:nvCxnSpPr>
              <p:cNvPr id="81" name="Straight Connector 80"/>
              <p:cNvCxnSpPr/>
              <p:nvPr/>
            </p:nvCxnSpPr>
            <p:spPr>
              <a:xfrm>
                <a:off x="2841565" y="2247900"/>
                <a:ext cx="820070" cy="0"/>
              </a:xfrm>
              <a:prstGeom prst="line">
                <a:avLst/>
              </a:prstGeom>
              <a:ln w="381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flipH="1">
                <a:off x="4813360" y="1884680"/>
                <a:ext cx="1071335" cy="726440"/>
                <a:chOff x="2665454" y="1711960"/>
                <a:chExt cx="1071335" cy="726440"/>
              </a:xfrm>
            </p:grpSpPr>
            <p:pic>
              <p:nvPicPr>
                <p:cNvPr id="142" name="Picture 141"/>
                <p:cNvPicPr>
                  <a:picLocks noChangeAspect="1"/>
                </p:cNvPicPr>
                <p:nvPr/>
              </p:nvPicPr>
              <p:blipFill rotWithShape="1">
                <a:blip r:embed="rId4" cstate="print">
                  <a:extLst>
                    <a:ext uri="{28A0092B-C50C-407E-A947-70E740481C1C}">
                      <a14:useLocalDpi xmlns:a14="http://schemas.microsoft.com/office/drawing/2010/main" val="0"/>
                    </a:ext>
                  </a:extLst>
                </a:blip>
                <a:srcRect l="14285" t="19048" r="14286" b="19048"/>
                <a:stretch/>
              </p:blipFill>
              <p:spPr>
                <a:xfrm>
                  <a:off x="2665454" y="1711960"/>
                  <a:ext cx="838200" cy="726440"/>
                </a:xfrm>
                <a:prstGeom prst="rect">
                  <a:avLst/>
                </a:prstGeom>
              </p:spPr>
            </p:pic>
            <p:cxnSp>
              <p:nvCxnSpPr>
                <p:cNvPr id="143" name="Straight Connector 142"/>
                <p:cNvCxnSpPr/>
                <p:nvPr/>
              </p:nvCxnSpPr>
              <p:spPr>
                <a:xfrm>
                  <a:off x="3435523" y="2075180"/>
                  <a:ext cx="301266" cy="0"/>
                </a:xfrm>
                <a:prstGeom prst="line">
                  <a:avLst/>
                </a:prstGeom>
                <a:ln w="381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a:off x="3735772" y="2133600"/>
                <a:ext cx="527552" cy="304800"/>
              </a:xfrm>
              <a:prstGeom prst="line">
                <a:avLst/>
              </a:prstGeom>
              <a:ln w="381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64123" y="2508306"/>
                <a:ext cx="3077" cy="234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209800" y="3956682"/>
                <a:ext cx="4249290" cy="57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658207" y="2661715"/>
                <a:ext cx="1720506" cy="1098846"/>
              </a:xfrm>
              <a:prstGeom prst="rect">
                <a:avLst/>
              </a:prstGeom>
              <a:noFill/>
            </p:spPr>
            <p:txBody>
              <a:bodyPr wrap="square" rtlCol="0">
                <a:spAutoFit/>
              </a:bodyPr>
              <a:lstStyle/>
              <a:p>
                <a:pPr algn="ctr"/>
                <a:r>
                  <a:rPr lang="en-US" b="1" dirty="0" smtClean="0">
                    <a:latin typeface="Arial" pitchFamily="34" charset="0"/>
                    <a:cs typeface="Arial" pitchFamily="34" charset="0"/>
                  </a:rPr>
                  <a:t>Utility Substation</a:t>
                </a:r>
                <a:endParaRPr lang="en-US" b="1" dirty="0">
                  <a:latin typeface="Arial" pitchFamily="34" charset="0"/>
                  <a:cs typeface="Arial" pitchFamily="34" charset="0"/>
                </a:endParaRPr>
              </a:p>
            </p:txBody>
          </p:sp>
          <p:sp>
            <p:nvSpPr>
              <p:cNvPr id="87" name="TextBox 86"/>
              <p:cNvSpPr txBox="1"/>
              <p:nvPr/>
            </p:nvSpPr>
            <p:spPr>
              <a:xfrm>
                <a:off x="5787816" y="2007248"/>
                <a:ext cx="1480207" cy="1551313"/>
              </a:xfrm>
              <a:prstGeom prst="rect">
                <a:avLst/>
              </a:prstGeom>
              <a:noFill/>
            </p:spPr>
            <p:txBody>
              <a:bodyPr wrap="square" rtlCol="0">
                <a:spAutoFit/>
              </a:bodyPr>
              <a:lstStyle/>
              <a:p>
                <a:pPr algn="ctr"/>
                <a:r>
                  <a:rPr lang="en-US" b="1" dirty="0" smtClean="0">
                    <a:latin typeface="Arial" pitchFamily="34" charset="0"/>
                    <a:cs typeface="Arial" pitchFamily="34" charset="0"/>
                  </a:rPr>
                  <a:t>Diesel Generator</a:t>
                </a:r>
                <a:endParaRPr lang="en-US" b="1" dirty="0">
                  <a:latin typeface="Arial" pitchFamily="34" charset="0"/>
                  <a:cs typeface="Arial" pitchFamily="34" charset="0"/>
                </a:endParaRPr>
              </a:p>
            </p:txBody>
          </p:sp>
          <p:sp>
            <p:nvSpPr>
              <p:cNvPr id="88" name="TextBox 87"/>
              <p:cNvSpPr txBox="1"/>
              <p:nvPr/>
            </p:nvSpPr>
            <p:spPr>
              <a:xfrm>
                <a:off x="6410168" y="4206777"/>
                <a:ext cx="779165" cy="1098846"/>
              </a:xfrm>
              <a:prstGeom prst="rect">
                <a:avLst/>
              </a:prstGeom>
              <a:noFill/>
            </p:spPr>
            <p:txBody>
              <a:bodyPr wrap="square" rtlCol="0">
                <a:spAutoFit/>
              </a:bodyPr>
              <a:lstStyle/>
              <a:p>
                <a:pPr algn="ctr"/>
                <a:r>
                  <a:rPr lang="en-US" b="1" dirty="0" smtClean="0">
                    <a:latin typeface="Arial" pitchFamily="34" charset="0"/>
                    <a:cs typeface="Arial" pitchFamily="34" charset="0"/>
                  </a:rPr>
                  <a:t>PDU</a:t>
                </a:r>
                <a:endParaRPr lang="en-US" b="1" dirty="0">
                  <a:latin typeface="Arial" pitchFamily="34" charset="0"/>
                  <a:cs typeface="Arial" pitchFamily="34" charset="0"/>
                </a:endParaRPr>
              </a:p>
            </p:txBody>
          </p:sp>
          <p:cxnSp>
            <p:nvCxnSpPr>
              <p:cNvPr id="89" name="Straight Connector 88"/>
              <p:cNvCxnSpPr/>
              <p:nvPr/>
            </p:nvCxnSpPr>
            <p:spPr>
              <a:xfrm>
                <a:off x="4156848" y="4359180"/>
                <a:ext cx="509831" cy="5716"/>
              </a:xfrm>
              <a:prstGeom prst="line">
                <a:avLst/>
              </a:prstGeom>
              <a:ln w="1270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2314235" y="3962400"/>
                <a:ext cx="1571965" cy="722535"/>
                <a:chOff x="2209800" y="2940781"/>
                <a:chExt cx="1066800" cy="722535"/>
              </a:xfrm>
            </p:grpSpPr>
            <p:sp>
              <p:nvSpPr>
                <p:cNvPr id="127" name="Rectangle 126"/>
                <p:cNvSpPr/>
                <p:nvPr/>
              </p:nvSpPr>
              <p:spPr>
                <a:xfrm>
                  <a:off x="2209800" y="3048000"/>
                  <a:ext cx="1066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cxnSp>
              <p:nvCxnSpPr>
                <p:cNvPr id="128" name="Straight Connector 127"/>
                <p:cNvCxnSpPr/>
                <p:nvPr/>
              </p:nvCxnSpPr>
              <p:spPr>
                <a:xfrm>
                  <a:off x="2286000" y="3200400"/>
                  <a:ext cx="914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761106" y="3429000"/>
                  <a:ext cx="210694" cy="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2286000" y="3185161"/>
                  <a:ext cx="152400" cy="472439"/>
                  <a:chOff x="2286000" y="3185161"/>
                  <a:chExt cx="152400" cy="472439"/>
                </a:xfrm>
              </p:grpSpPr>
              <p:cxnSp>
                <p:nvCxnSpPr>
                  <p:cNvPr id="139" name="Straight Connector 138"/>
                  <p:cNvCxnSpPr/>
                  <p:nvPr/>
                </p:nvCxnSpPr>
                <p:spPr>
                  <a:xfrm>
                    <a:off x="2438400" y="3185161"/>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2286000" y="3329941"/>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438400" y="35052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a:off x="2687954" y="318516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2535554" y="332994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687954" y="3505199"/>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a:off x="2971801" y="3190877"/>
                  <a:ext cx="152400" cy="472439"/>
                  <a:chOff x="2286000" y="3185161"/>
                  <a:chExt cx="152400" cy="472439"/>
                </a:xfrm>
              </p:grpSpPr>
              <p:cxnSp>
                <p:nvCxnSpPr>
                  <p:cNvPr id="136" name="Straight Connector 135"/>
                  <p:cNvCxnSpPr/>
                  <p:nvPr/>
                </p:nvCxnSpPr>
                <p:spPr>
                  <a:xfrm>
                    <a:off x="2438400" y="3185161"/>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2286000" y="3329941"/>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438400" y="35052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5" name="Straight Connector 134"/>
                <p:cNvCxnSpPr/>
                <p:nvPr/>
              </p:nvCxnSpPr>
              <p:spPr>
                <a:xfrm>
                  <a:off x="2761106" y="2940781"/>
                  <a:ext cx="0" cy="2443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4876800" y="3956683"/>
                <a:ext cx="1572768" cy="731142"/>
                <a:chOff x="2209800" y="2956255"/>
                <a:chExt cx="1066800" cy="707061"/>
              </a:xfrm>
            </p:grpSpPr>
            <p:sp>
              <p:nvSpPr>
                <p:cNvPr id="112" name="Rectangle 111"/>
                <p:cNvSpPr/>
                <p:nvPr/>
              </p:nvSpPr>
              <p:spPr>
                <a:xfrm>
                  <a:off x="2209800" y="3048000"/>
                  <a:ext cx="1066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cxnSp>
              <p:nvCxnSpPr>
                <p:cNvPr id="113" name="Straight Connector 112"/>
                <p:cNvCxnSpPr/>
                <p:nvPr/>
              </p:nvCxnSpPr>
              <p:spPr>
                <a:xfrm>
                  <a:off x="2286000" y="3200400"/>
                  <a:ext cx="914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761106" y="3429000"/>
                  <a:ext cx="210694" cy="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2286000" y="3185161"/>
                  <a:ext cx="152400" cy="472439"/>
                  <a:chOff x="2286000" y="3185161"/>
                  <a:chExt cx="152400" cy="472439"/>
                </a:xfrm>
              </p:grpSpPr>
              <p:cxnSp>
                <p:nvCxnSpPr>
                  <p:cNvPr id="124" name="Straight Connector 123"/>
                  <p:cNvCxnSpPr/>
                  <p:nvPr/>
                </p:nvCxnSpPr>
                <p:spPr>
                  <a:xfrm>
                    <a:off x="2438400" y="3185161"/>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2286000" y="3329941"/>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438400" y="35052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a:off x="2687954" y="318516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2535554" y="332994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687954" y="3505199"/>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2971801" y="3190877"/>
                  <a:ext cx="152400" cy="472439"/>
                  <a:chOff x="2286000" y="3185161"/>
                  <a:chExt cx="152400" cy="472439"/>
                </a:xfrm>
              </p:grpSpPr>
              <p:cxnSp>
                <p:nvCxnSpPr>
                  <p:cNvPr id="121" name="Straight Connector 120"/>
                  <p:cNvCxnSpPr/>
                  <p:nvPr/>
                </p:nvCxnSpPr>
                <p:spPr>
                  <a:xfrm>
                    <a:off x="2438400" y="3185161"/>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2286000" y="3329941"/>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438400" y="35052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 name="Straight Connector 119"/>
                <p:cNvCxnSpPr/>
                <p:nvPr/>
              </p:nvCxnSpPr>
              <p:spPr>
                <a:xfrm>
                  <a:off x="2761106" y="2956255"/>
                  <a:ext cx="0" cy="2289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2" name="Picture 91"/>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70759" y="2866941"/>
                <a:ext cx="606145" cy="606145"/>
              </a:xfrm>
              <a:prstGeom prst="rect">
                <a:avLst/>
              </a:prstGeom>
            </p:spPr>
          </p:pic>
          <p:sp>
            <p:nvSpPr>
              <p:cNvPr id="93" name="TextBox 92"/>
              <p:cNvSpPr txBox="1"/>
              <p:nvPr/>
            </p:nvSpPr>
            <p:spPr>
              <a:xfrm>
                <a:off x="5604219" y="3069223"/>
                <a:ext cx="944242" cy="646381"/>
              </a:xfrm>
              <a:prstGeom prst="rect">
                <a:avLst/>
              </a:prstGeom>
              <a:noFill/>
            </p:spPr>
            <p:txBody>
              <a:bodyPr wrap="square" rtlCol="0">
                <a:spAutoFit/>
              </a:bodyPr>
              <a:lstStyle/>
              <a:p>
                <a:pPr algn="ctr"/>
                <a:r>
                  <a:rPr lang="en-US" b="1" dirty="0" smtClean="0">
                    <a:latin typeface="Arial" pitchFamily="34" charset="0"/>
                    <a:cs typeface="Arial" pitchFamily="34" charset="0"/>
                  </a:rPr>
                  <a:t>UPS</a:t>
                </a:r>
                <a:endParaRPr lang="en-US" b="1" dirty="0">
                  <a:latin typeface="Arial" pitchFamily="34" charset="0"/>
                  <a:cs typeface="Arial" pitchFamily="34" charset="0"/>
                </a:endParaRPr>
              </a:p>
            </p:txBody>
          </p:sp>
          <p:sp>
            <p:nvSpPr>
              <p:cNvPr id="94" name="Rectangle 93"/>
              <p:cNvSpPr/>
              <p:nvPr/>
            </p:nvSpPr>
            <p:spPr>
              <a:xfrm>
                <a:off x="3781776" y="2810030"/>
                <a:ext cx="1208361" cy="3141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AC/DC</a:t>
                </a:r>
                <a:endParaRPr lang="en-US" b="1" dirty="0">
                  <a:solidFill>
                    <a:schemeClr val="tx1"/>
                  </a:solidFill>
                  <a:latin typeface="Arial" pitchFamily="34" charset="0"/>
                  <a:cs typeface="Arial" pitchFamily="34" charset="0"/>
                </a:endParaRPr>
              </a:p>
            </p:txBody>
          </p:sp>
          <p:cxnSp>
            <p:nvCxnSpPr>
              <p:cNvPr id="95" name="Straight Connector 94"/>
              <p:cNvCxnSpPr>
                <a:stCxn id="94" idx="2"/>
                <a:endCxn id="96" idx="0"/>
              </p:cNvCxnSpPr>
              <p:nvPr/>
            </p:nvCxnSpPr>
            <p:spPr>
              <a:xfrm>
                <a:off x="4385956" y="3124199"/>
                <a:ext cx="9013" cy="2277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3781776" y="3351928"/>
                <a:ext cx="1226387" cy="381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DC/AC</a:t>
                </a:r>
                <a:endParaRPr lang="en-US" b="1" dirty="0">
                  <a:solidFill>
                    <a:schemeClr val="tx1"/>
                  </a:solidFill>
                  <a:latin typeface="Arial" pitchFamily="34" charset="0"/>
                  <a:cs typeface="Arial" pitchFamily="34" charset="0"/>
                </a:endParaRPr>
              </a:p>
            </p:txBody>
          </p:sp>
          <p:cxnSp>
            <p:nvCxnSpPr>
              <p:cNvPr id="97" name="Straight Connector 96"/>
              <p:cNvCxnSpPr/>
              <p:nvPr/>
            </p:nvCxnSpPr>
            <p:spPr>
              <a:xfrm>
                <a:off x="4264123" y="3240901"/>
                <a:ext cx="806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6" idx="2"/>
              </p:cNvCxnSpPr>
              <p:nvPr/>
            </p:nvCxnSpPr>
            <p:spPr>
              <a:xfrm flipH="1">
                <a:off x="4247698" y="3733800"/>
                <a:ext cx="147272" cy="2228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2000873" y="4687825"/>
                <a:ext cx="1008552" cy="1192946"/>
                <a:chOff x="2054026" y="5131654"/>
                <a:chExt cx="1008552" cy="1192946"/>
              </a:xfrm>
            </p:grpSpPr>
            <p:pic>
              <p:nvPicPr>
                <p:cNvPr id="110" name="Picture 109"/>
                <p:cNvPicPr>
                  <a:picLocks noChangeAspect="1"/>
                </p:cNvPicPr>
                <p:nvPr/>
              </p:nvPicPr>
              <p:blipFill rotWithShape="1">
                <a:blip r:embed="rId6" cstate="print">
                  <a:extLst>
                    <a:ext uri="{28A0092B-C50C-407E-A947-70E740481C1C}">
                      <a14:useLocalDpi xmlns:a14="http://schemas.microsoft.com/office/drawing/2010/main" val="0"/>
                    </a:ext>
                  </a:extLst>
                </a:blip>
                <a:srcRect t="6280" b="5808"/>
                <a:stretch/>
              </p:blipFill>
              <p:spPr>
                <a:xfrm>
                  <a:off x="2054026" y="5257801"/>
                  <a:ext cx="1008552" cy="1066799"/>
                </a:xfrm>
                <a:prstGeom prst="rect">
                  <a:avLst/>
                </a:prstGeom>
              </p:spPr>
            </p:pic>
            <p:cxnSp>
              <p:nvCxnSpPr>
                <p:cNvPr id="111" name="Straight Connector 110"/>
                <p:cNvCxnSpPr/>
                <p:nvPr/>
              </p:nvCxnSpPr>
              <p:spPr>
                <a:xfrm flipH="1">
                  <a:off x="2547543" y="5131654"/>
                  <a:ext cx="2414" cy="1857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3195987" y="4681913"/>
                <a:ext cx="1008552" cy="1196955"/>
                <a:chOff x="2034353" y="5127645"/>
                <a:chExt cx="1008552" cy="1196955"/>
              </a:xfrm>
            </p:grpSpPr>
            <p:pic>
              <p:nvPicPr>
                <p:cNvPr id="108" name="Picture 107"/>
                <p:cNvPicPr>
                  <a:picLocks noChangeAspect="1"/>
                </p:cNvPicPr>
                <p:nvPr/>
              </p:nvPicPr>
              <p:blipFill rotWithShape="1">
                <a:blip r:embed="rId6" cstate="print">
                  <a:extLst>
                    <a:ext uri="{28A0092B-C50C-407E-A947-70E740481C1C}">
                      <a14:useLocalDpi xmlns:a14="http://schemas.microsoft.com/office/drawing/2010/main" val="0"/>
                    </a:ext>
                  </a:extLst>
                </a:blip>
                <a:srcRect t="6280" b="5808"/>
                <a:stretch/>
              </p:blipFill>
              <p:spPr>
                <a:xfrm>
                  <a:off x="2034353" y="5257800"/>
                  <a:ext cx="1008552" cy="1066800"/>
                </a:xfrm>
                <a:prstGeom prst="rect">
                  <a:avLst/>
                </a:prstGeom>
              </p:spPr>
            </p:pic>
            <p:cxnSp>
              <p:nvCxnSpPr>
                <p:cNvPr id="109" name="Straight Connector 108"/>
                <p:cNvCxnSpPr/>
                <p:nvPr/>
              </p:nvCxnSpPr>
              <p:spPr>
                <a:xfrm flipH="1">
                  <a:off x="2547543" y="5127645"/>
                  <a:ext cx="2414" cy="189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4554048" y="4679218"/>
                <a:ext cx="1008552" cy="1201553"/>
                <a:chOff x="2034353" y="5123047"/>
                <a:chExt cx="1008552" cy="1201553"/>
              </a:xfrm>
            </p:grpSpPr>
            <p:pic>
              <p:nvPicPr>
                <p:cNvPr id="106" name="Picture 105"/>
                <p:cNvPicPr>
                  <a:picLocks noChangeAspect="1"/>
                </p:cNvPicPr>
                <p:nvPr/>
              </p:nvPicPr>
              <p:blipFill rotWithShape="1">
                <a:blip r:embed="rId6" cstate="print">
                  <a:extLst>
                    <a:ext uri="{28A0092B-C50C-407E-A947-70E740481C1C}">
                      <a14:useLocalDpi xmlns:a14="http://schemas.microsoft.com/office/drawing/2010/main" val="0"/>
                    </a:ext>
                  </a:extLst>
                </a:blip>
                <a:srcRect t="6280" b="5808"/>
                <a:stretch/>
              </p:blipFill>
              <p:spPr>
                <a:xfrm>
                  <a:off x="2034353" y="5257800"/>
                  <a:ext cx="1008552" cy="1066800"/>
                </a:xfrm>
                <a:prstGeom prst="rect">
                  <a:avLst/>
                </a:prstGeom>
              </p:spPr>
            </p:pic>
            <p:cxnSp>
              <p:nvCxnSpPr>
                <p:cNvPr id="107" name="Straight Connector 106"/>
                <p:cNvCxnSpPr/>
                <p:nvPr/>
              </p:nvCxnSpPr>
              <p:spPr>
                <a:xfrm>
                  <a:off x="2547543" y="5123047"/>
                  <a:ext cx="0" cy="1943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5791200" y="4681913"/>
                <a:ext cx="1008552" cy="1198858"/>
                <a:chOff x="2034353" y="5125742"/>
                <a:chExt cx="1008552" cy="1198858"/>
              </a:xfrm>
            </p:grpSpPr>
            <p:pic>
              <p:nvPicPr>
                <p:cNvPr id="104" name="Picture 103"/>
                <p:cNvPicPr>
                  <a:picLocks noChangeAspect="1"/>
                </p:cNvPicPr>
                <p:nvPr/>
              </p:nvPicPr>
              <p:blipFill rotWithShape="1">
                <a:blip r:embed="rId6" cstate="print">
                  <a:extLst>
                    <a:ext uri="{28A0092B-C50C-407E-A947-70E740481C1C}">
                      <a14:useLocalDpi xmlns:a14="http://schemas.microsoft.com/office/drawing/2010/main" val="0"/>
                    </a:ext>
                  </a:extLst>
                </a:blip>
                <a:srcRect t="6280" b="5808"/>
                <a:stretch/>
              </p:blipFill>
              <p:spPr>
                <a:xfrm>
                  <a:off x="2034353" y="5257800"/>
                  <a:ext cx="1008552" cy="1066800"/>
                </a:xfrm>
                <a:prstGeom prst="rect">
                  <a:avLst/>
                </a:prstGeom>
              </p:spPr>
            </p:pic>
            <p:cxnSp>
              <p:nvCxnSpPr>
                <p:cNvPr id="105" name="Straight Connector 104"/>
                <p:cNvCxnSpPr/>
                <p:nvPr/>
              </p:nvCxnSpPr>
              <p:spPr>
                <a:xfrm flipH="1">
                  <a:off x="2547543" y="5125742"/>
                  <a:ext cx="2414" cy="1916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TextBox 102"/>
              <p:cNvSpPr txBox="1"/>
              <p:nvPr/>
            </p:nvSpPr>
            <p:spPr>
              <a:xfrm>
                <a:off x="3895556" y="1813233"/>
                <a:ext cx="704280" cy="1098846"/>
              </a:xfrm>
              <a:prstGeom prst="rect">
                <a:avLst/>
              </a:prstGeom>
              <a:noFill/>
            </p:spPr>
            <p:txBody>
              <a:bodyPr wrap="square" rtlCol="0">
                <a:spAutoFit/>
              </a:bodyPr>
              <a:lstStyle/>
              <a:p>
                <a:pPr algn="ctr"/>
                <a:r>
                  <a:rPr lang="en-US" b="1" dirty="0" smtClean="0">
                    <a:latin typeface="Arial" pitchFamily="34" charset="0"/>
                    <a:cs typeface="Arial" pitchFamily="34" charset="0"/>
                  </a:rPr>
                  <a:t>ATS</a:t>
                </a:r>
                <a:endParaRPr lang="en-US" b="1" dirty="0">
                  <a:latin typeface="Arial" pitchFamily="34" charset="0"/>
                  <a:cs typeface="Arial" pitchFamily="34" charset="0"/>
                </a:endParaRPr>
              </a:p>
            </p:txBody>
          </p:sp>
        </p:grpSp>
        <p:sp>
          <p:nvSpPr>
            <p:cNvPr id="144" name="Rounded Rectangle 143"/>
            <p:cNvSpPr/>
            <p:nvPr/>
          </p:nvSpPr>
          <p:spPr>
            <a:xfrm>
              <a:off x="5774447" y="3569634"/>
              <a:ext cx="5173778" cy="220411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6249644" y="6632750"/>
              <a:ext cx="4661224" cy="524033"/>
              <a:chOff x="1390413" y="5864724"/>
              <a:chExt cx="5884739" cy="653640"/>
            </a:xfrm>
          </p:grpSpPr>
          <p:pic>
            <p:nvPicPr>
              <p:cNvPr id="14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492296" y="5984439"/>
                <a:ext cx="1122984" cy="407163"/>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4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390413" y="5864724"/>
                <a:ext cx="561387" cy="65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16763" y="5967680"/>
                <a:ext cx="1958389" cy="44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6907" y="5958207"/>
                <a:ext cx="9334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51" name="Rounded Rectangle 150"/>
          <p:cNvSpPr/>
          <p:nvPr/>
        </p:nvSpPr>
        <p:spPr>
          <a:xfrm>
            <a:off x="4291051" y="4066025"/>
            <a:ext cx="3665743" cy="8638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52" name="Rectangle 151"/>
          <p:cNvSpPr/>
          <p:nvPr/>
        </p:nvSpPr>
        <p:spPr>
          <a:xfrm>
            <a:off x="7916462" y="4276546"/>
            <a:ext cx="1171511" cy="392415"/>
          </a:xfrm>
          <a:prstGeom prst="rect">
            <a:avLst/>
          </a:prstGeom>
        </p:spPr>
        <p:txBody>
          <a:bodyPr wrap="square" lIns="68580" tIns="34290" rIns="68580" bIns="34290">
            <a:spAutoFit/>
          </a:bodyPr>
          <a:lstStyle/>
          <a:p>
            <a:r>
              <a:rPr lang="en-US" sz="2100" b="1" dirty="0">
                <a:solidFill>
                  <a:srgbClr val="00B0F0"/>
                </a:solidFill>
              </a:rPr>
              <a:t>Tenants</a:t>
            </a:r>
          </a:p>
        </p:txBody>
      </p:sp>
      <p:sp>
        <p:nvSpPr>
          <p:cNvPr id="153" name="Rectangle 152"/>
          <p:cNvSpPr/>
          <p:nvPr/>
        </p:nvSpPr>
        <p:spPr>
          <a:xfrm>
            <a:off x="7874437" y="3214388"/>
            <a:ext cx="1171511" cy="392415"/>
          </a:xfrm>
          <a:prstGeom prst="rect">
            <a:avLst/>
          </a:prstGeom>
        </p:spPr>
        <p:txBody>
          <a:bodyPr wrap="square" lIns="68580" tIns="34290" rIns="68580" bIns="34290">
            <a:spAutoFit/>
          </a:bodyPr>
          <a:lstStyle/>
          <a:p>
            <a:r>
              <a:rPr lang="en-US" sz="2100" b="1" dirty="0">
                <a:solidFill>
                  <a:srgbClr val="00B0F0"/>
                </a:solidFill>
              </a:rPr>
              <a:t>Operator</a:t>
            </a:r>
          </a:p>
        </p:txBody>
      </p:sp>
      <p:sp>
        <p:nvSpPr>
          <p:cNvPr id="7" name="Date Placeholder 6"/>
          <p:cNvSpPr>
            <a:spLocks noGrp="1"/>
          </p:cNvSpPr>
          <p:nvPr>
            <p:ph type="dt" sz="half" idx="10"/>
          </p:nvPr>
        </p:nvSpPr>
        <p:spPr/>
        <p:txBody>
          <a:bodyPr/>
          <a:lstStyle/>
          <a:p>
            <a:fld id="{D92C0448-A603-5B4C-BAE4-F5BB50D06DA5}" type="datetime1">
              <a:rPr lang="en-US" smtClean="0"/>
              <a:t>11/5/15</a:t>
            </a:fld>
            <a:endParaRPr lang="en-US" dirty="0"/>
          </a:p>
        </p:txBody>
      </p:sp>
    </p:spTree>
    <p:extLst>
      <p:ext uri="{BB962C8B-B14F-4D97-AF65-F5344CB8AC3E}">
        <p14:creationId xmlns:p14="http://schemas.microsoft.com/office/powerpoint/2010/main" val="3051344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3"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2"/>
          <p:cNvSpPr txBox="1">
            <a:spLocks/>
          </p:cNvSpPr>
          <p:nvPr/>
        </p:nvSpPr>
        <p:spPr>
          <a:xfrm>
            <a:off x="609600" y="1104140"/>
            <a:ext cx="8534400"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Lucida Grande"/>
              <a:buChar char="-"/>
            </a:pPr>
            <a:r>
              <a:rPr lang="en-US" sz="2400" dirty="0"/>
              <a:t>Turn on </a:t>
            </a:r>
            <a:r>
              <a:rPr lang="en-US" sz="2400" b="1" dirty="0">
                <a:solidFill>
                  <a:srgbClr val="FF0000"/>
                </a:solidFill>
              </a:rPr>
              <a:t>diesel generator </a:t>
            </a:r>
            <a:r>
              <a:rPr lang="en-US" sz="2400" dirty="0"/>
              <a:t>upon utility’s request</a:t>
            </a:r>
          </a:p>
          <a:p>
            <a:pPr lvl="2">
              <a:buFont typeface="Arial"/>
              <a:buChar char="•"/>
            </a:pPr>
            <a:r>
              <a:rPr lang="en-US" sz="1800" dirty="0"/>
              <a:t>Costly and environmentally unfriendly</a:t>
            </a:r>
            <a:endParaRPr lang="en-US" sz="1800" dirty="0">
              <a:solidFill>
                <a:srgbClr val="00B050"/>
              </a:solidFill>
            </a:endParaRPr>
          </a:p>
          <a:p>
            <a:pPr marL="0" indent="0">
              <a:buNone/>
            </a:pPr>
            <a:r>
              <a:rPr lang="en-US" sz="2700" b="1" dirty="0">
                <a:solidFill>
                  <a:schemeClr val="accent1"/>
                </a:solidFill>
              </a:rPr>
              <a:t>Opportunity:</a:t>
            </a:r>
          </a:p>
          <a:p>
            <a:pPr marL="0" indent="0">
              <a:buNone/>
            </a:pPr>
            <a:r>
              <a:rPr lang="en-US" dirty="0" smtClean="0"/>
              <a:t>Tenants </a:t>
            </a:r>
            <a:r>
              <a:rPr lang="en-US" dirty="0"/>
              <a:t>typically have great </a:t>
            </a:r>
            <a:r>
              <a:rPr lang="en-US" dirty="0" smtClean="0"/>
              <a:t>flexibility </a:t>
            </a:r>
            <a:r>
              <a:rPr lang="en-US" dirty="0"/>
              <a:t>in </a:t>
            </a:r>
            <a:r>
              <a:rPr lang="en-US" dirty="0" smtClean="0"/>
              <a:t>energy usage</a:t>
            </a:r>
          </a:p>
          <a:p>
            <a:pPr lvl="2"/>
            <a:endParaRPr lang="en-US" dirty="0"/>
          </a:p>
          <a:p>
            <a:pPr marL="0" indent="0">
              <a:buNone/>
            </a:pPr>
            <a:endParaRPr lang="en-US" dirty="0" smtClean="0"/>
          </a:p>
        </p:txBody>
      </p:sp>
      <p:sp>
        <p:nvSpPr>
          <p:cNvPr id="2" name="Title 1"/>
          <p:cNvSpPr>
            <a:spLocks noGrp="1"/>
          </p:cNvSpPr>
          <p:nvPr>
            <p:ph type="title"/>
          </p:nvPr>
        </p:nvSpPr>
        <p:spPr/>
        <p:txBody>
          <a:bodyPr>
            <a:noAutofit/>
          </a:bodyPr>
          <a:lstStyle/>
          <a:p>
            <a:r>
              <a:rPr lang="en-US" dirty="0" smtClean="0"/>
              <a:t>How do multi-tenant data center provide DR?</a:t>
            </a:r>
            <a:endParaRPr lang="en-US" dirty="0"/>
          </a:p>
        </p:txBody>
      </p:sp>
      <p:sp>
        <p:nvSpPr>
          <p:cNvPr id="4" name="Slide Number Placeholder 3"/>
          <p:cNvSpPr>
            <a:spLocks noGrp="1"/>
          </p:cNvSpPr>
          <p:nvPr>
            <p:ph type="sldNum" sz="quarter" idx="12"/>
          </p:nvPr>
        </p:nvSpPr>
        <p:spPr/>
        <p:txBody>
          <a:bodyPr/>
          <a:lstStyle/>
          <a:p>
            <a:fld id="{BEF2797F-2695-4387-B238-5AD92FE72A43}" type="slidenum">
              <a:rPr lang="en-US" smtClean="0"/>
              <a:t>28</a:t>
            </a:fld>
            <a:endParaRPr lang="en-US"/>
          </a:p>
        </p:txBody>
      </p:sp>
      <p:sp>
        <p:nvSpPr>
          <p:cNvPr id="10" name="Rectangle 9"/>
          <p:cNvSpPr/>
          <p:nvPr/>
        </p:nvSpPr>
        <p:spPr>
          <a:xfrm>
            <a:off x="632395" y="4469032"/>
            <a:ext cx="6246763" cy="438582"/>
          </a:xfrm>
          <a:prstGeom prst="rect">
            <a:avLst/>
          </a:prstGeom>
        </p:spPr>
        <p:txBody>
          <a:bodyPr wrap="square" lIns="68580" tIns="34290" rIns="68580" bIns="34290">
            <a:spAutoFit/>
          </a:bodyPr>
          <a:lstStyle/>
          <a:p>
            <a:r>
              <a:rPr lang="en-US" sz="2400" b="1" dirty="0">
                <a:solidFill>
                  <a:srgbClr val="000000"/>
                </a:solidFill>
              </a:rPr>
              <a:t>We should </a:t>
            </a:r>
            <a:r>
              <a:rPr lang="en-US" sz="2400" b="1" dirty="0">
                <a:solidFill>
                  <a:schemeClr val="accent6"/>
                </a:solidFill>
              </a:rPr>
              <a:t>buy</a:t>
            </a:r>
            <a:r>
              <a:rPr lang="en-US" sz="2400" b="1" dirty="0">
                <a:solidFill>
                  <a:srgbClr val="000000"/>
                </a:solidFill>
              </a:rPr>
              <a:t> </a:t>
            </a:r>
            <a:r>
              <a:rPr lang="en-US" sz="2400" b="1" dirty="0">
                <a:solidFill>
                  <a:srgbClr val="70AD47"/>
                </a:solidFill>
              </a:rPr>
              <a:t>energy reduction </a:t>
            </a:r>
            <a:r>
              <a:rPr lang="en-US" sz="2400" b="1" dirty="0">
                <a:solidFill>
                  <a:srgbClr val="000000"/>
                </a:solidFill>
              </a:rPr>
              <a:t>from </a:t>
            </a:r>
            <a:r>
              <a:rPr lang="en-US" sz="2400" b="1" dirty="0">
                <a:solidFill>
                  <a:srgbClr val="FF3300"/>
                </a:solidFill>
              </a:rPr>
              <a:t>tenants</a:t>
            </a:r>
            <a:r>
              <a:rPr lang="en-US" sz="2400" b="1" dirty="0">
                <a:solidFill>
                  <a:srgbClr val="000000"/>
                </a:solidFill>
              </a:rPr>
              <a:t>!</a:t>
            </a: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r="29681"/>
          <a:stretch/>
        </p:blipFill>
        <p:spPr>
          <a:xfrm>
            <a:off x="1889070" y="2792802"/>
            <a:ext cx="1700365" cy="1724907"/>
          </a:xfrm>
          <a:prstGeom prst="rect">
            <a:avLst/>
          </a:prstGeom>
        </p:spPr>
      </p:pic>
      <p:sp>
        <p:nvSpPr>
          <p:cNvPr id="3" name="Rectangle 2"/>
          <p:cNvSpPr/>
          <p:nvPr/>
        </p:nvSpPr>
        <p:spPr>
          <a:xfrm>
            <a:off x="3974280" y="3274387"/>
            <a:ext cx="3235948" cy="761747"/>
          </a:xfrm>
          <a:prstGeom prst="rect">
            <a:avLst/>
          </a:prstGeom>
        </p:spPr>
        <p:txBody>
          <a:bodyPr wrap="square" lIns="68580" tIns="34290" rIns="68580" bIns="34290">
            <a:spAutoFit/>
          </a:bodyPr>
          <a:lstStyle/>
          <a:p>
            <a:r>
              <a:rPr lang="en-US" sz="1500" dirty="0"/>
              <a:t>[LBNL,HP] workload management can save 10-30+% in server energy 10-60min</a:t>
            </a:r>
          </a:p>
        </p:txBody>
      </p:sp>
      <p:sp>
        <p:nvSpPr>
          <p:cNvPr id="8" name="Date Placeholder 7"/>
          <p:cNvSpPr>
            <a:spLocks noGrp="1"/>
          </p:cNvSpPr>
          <p:nvPr>
            <p:ph type="dt" sz="half" idx="10"/>
          </p:nvPr>
        </p:nvSpPr>
        <p:spPr/>
        <p:txBody>
          <a:bodyPr/>
          <a:lstStyle/>
          <a:p>
            <a:fld id="{39394FD2-2766-E741-810E-9F20F4ADC143}" type="datetime1">
              <a:rPr lang="en-US" smtClean="0"/>
              <a:t>11/5/15</a:t>
            </a:fld>
            <a:endParaRPr lang="en-US" dirty="0"/>
          </a:p>
        </p:txBody>
      </p:sp>
    </p:spTree>
    <p:extLst>
      <p:ext uri="{BB962C8B-B14F-4D97-AF65-F5344CB8AC3E}">
        <p14:creationId xmlns:p14="http://schemas.microsoft.com/office/powerpoint/2010/main" val="3219950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52" y="2457450"/>
            <a:ext cx="7226909"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Who are using colocations?</a:t>
            </a:r>
            <a:endParaRPr lang="en-US" dirty="0"/>
          </a:p>
        </p:txBody>
      </p:sp>
      <p:sp>
        <p:nvSpPr>
          <p:cNvPr id="3" name="Content Placeholder 2"/>
          <p:cNvSpPr>
            <a:spLocks noGrp="1"/>
          </p:cNvSpPr>
          <p:nvPr>
            <p:ph idx="1"/>
          </p:nvPr>
        </p:nvSpPr>
        <p:spPr/>
        <p:txBody>
          <a:bodyPr>
            <a:normAutofit/>
          </a:bodyPr>
          <a:lstStyle/>
          <a:p>
            <a:r>
              <a:rPr lang="en-US" dirty="0" smtClean="0"/>
              <a:t>Almost all industry sectors</a:t>
            </a:r>
          </a:p>
          <a:p>
            <a:pPr lvl="1"/>
            <a:r>
              <a:rPr lang="en-US" sz="1700" dirty="0"/>
              <a:t>Including top-brand websites, e.g., Wikipedia, Twitter</a:t>
            </a:r>
          </a:p>
          <a:p>
            <a:endParaRPr lang="en-US" dirty="0" smtClean="0"/>
          </a:p>
          <a:p>
            <a:r>
              <a:rPr lang="en-US" dirty="0" smtClean="0"/>
              <a:t>Many clouds</a:t>
            </a:r>
          </a:p>
          <a:p>
            <a:pPr lvl="1"/>
            <a:endParaRPr lang="en-US" dirty="0" smtClean="0"/>
          </a:p>
          <a:p>
            <a:r>
              <a:rPr lang="en-US" dirty="0" smtClean="0"/>
              <a:t>Our Internet</a:t>
            </a:r>
            <a:endParaRPr lang="en-US" dirty="0"/>
          </a:p>
          <a:p>
            <a:pPr lvl="1"/>
            <a:r>
              <a:rPr lang="en-US" dirty="0" smtClean="0"/>
              <a:t>According to Cisco, </a:t>
            </a:r>
            <a:r>
              <a:rPr lang="en-US" b="1" dirty="0" smtClean="0">
                <a:solidFill>
                  <a:srgbClr val="00B050"/>
                </a:solidFill>
              </a:rPr>
              <a:t>55% </a:t>
            </a:r>
            <a:r>
              <a:rPr lang="en-US" dirty="0" smtClean="0"/>
              <a:t>Internet traffic will be processed through CDN providers, e.g., Akamai, by 2018 (up from 33% in 2013)</a:t>
            </a:r>
          </a:p>
          <a:p>
            <a:pPr marL="0" indent="0">
              <a:buNone/>
            </a:pPr>
            <a:endParaRPr lang="en-US" dirty="0" smtClean="0"/>
          </a:p>
        </p:txBody>
      </p:sp>
      <p:sp>
        <p:nvSpPr>
          <p:cNvPr id="4" name="Slide Number Placeholder 3"/>
          <p:cNvSpPr>
            <a:spLocks noGrp="1"/>
          </p:cNvSpPr>
          <p:nvPr>
            <p:ph type="sldNum" sz="quarter" idx="12"/>
          </p:nvPr>
        </p:nvSpPr>
        <p:spPr/>
        <p:txBody>
          <a:bodyPr/>
          <a:lstStyle/>
          <a:p>
            <a:fld id="{BEF2797F-2695-4387-B238-5AD92FE72A43}" type="slidenum">
              <a:rPr lang="en-US" smtClean="0"/>
              <a:t>29</a:t>
            </a:fld>
            <a:endParaRPr lang="en-US"/>
          </a:p>
        </p:txBody>
      </p:sp>
      <p:grpSp>
        <p:nvGrpSpPr>
          <p:cNvPr id="5" name="Group 4"/>
          <p:cNvGrpSpPr/>
          <p:nvPr/>
        </p:nvGrpSpPr>
        <p:grpSpPr>
          <a:xfrm>
            <a:off x="1371601" y="1891809"/>
            <a:ext cx="5133170" cy="450910"/>
            <a:chOff x="2980581" y="2049871"/>
            <a:chExt cx="5573813" cy="710628"/>
          </a:xfrm>
        </p:grpSpPr>
        <p:pic>
          <p:nvPicPr>
            <p:cNvPr id="6" name="Picture 11" descr="Goog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0581" y="2263259"/>
              <a:ext cx="1241760" cy="4531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t1.gstatic.com/images?q=tbn:ANd9GcQDJY6z3_7SRqeLUuu0IcTkzXRXTmWf8lxwoZvj-wSGzeeLpFQr_Q"/>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35027" y="2263259"/>
              <a:ext cx="1108609" cy="3873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23693" y="2049871"/>
              <a:ext cx="633289" cy="71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5962" y="2210992"/>
              <a:ext cx="2038432" cy="4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686056"/>
            <a:ext cx="35814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Date Placeholder 12"/>
          <p:cNvSpPr>
            <a:spLocks noGrp="1"/>
          </p:cNvSpPr>
          <p:nvPr>
            <p:ph type="dt" sz="half" idx="10"/>
          </p:nvPr>
        </p:nvSpPr>
        <p:spPr/>
        <p:txBody>
          <a:bodyPr/>
          <a:lstStyle/>
          <a:p>
            <a:fld id="{E3F1D454-A13F-4045-8397-FF2E4361C546}" type="datetime1">
              <a:rPr lang="en-US" smtClean="0"/>
              <a:t>11/5/15</a:t>
            </a:fld>
            <a:endParaRPr lang="en-US" dirty="0"/>
          </a:p>
        </p:txBody>
      </p:sp>
    </p:spTree>
    <p:extLst>
      <p:ext uri="{BB962C8B-B14F-4D97-AF65-F5344CB8AC3E}">
        <p14:creationId xmlns:p14="http://schemas.microsoft.com/office/powerpoint/2010/main" val="594934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a:t>
            </a:r>
            <a:r>
              <a:rPr lang="en-US" dirty="0" smtClean="0"/>
              <a:t>centers have great potential for DR</a:t>
            </a:r>
            <a:endParaRPr lang="en-US" dirty="0"/>
          </a:p>
        </p:txBody>
      </p:sp>
      <p:sp>
        <p:nvSpPr>
          <p:cNvPr id="6" name="Date Placeholder 5"/>
          <p:cNvSpPr>
            <a:spLocks noGrp="1"/>
          </p:cNvSpPr>
          <p:nvPr>
            <p:ph type="dt" sz="half" idx="10"/>
          </p:nvPr>
        </p:nvSpPr>
        <p:spPr/>
        <p:txBody>
          <a:bodyPr/>
          <a:lstStyle/>
          <a:p>
            <a:fld id="{314CDF5C-C66F-0A49-97C9-D13C5E1BAA00}" type="datetime1">
              <a:rPr lang="en-US" smtClean="0"/>
              <a:t>11/5/15</a:t>
            </a:fld>
            <a:endParaRPr lang="en-US" dirty="0"/>
          </a:p>
        </p:txBody>
      </p:sp>
      <p:sp>
        <p:nvSpPr>
          <p:cNvPr id="4" name="Slide Number Placeholder 3"/>
          <p:cNvSpPr>
            <a:spLocks noGrp="1"/>
          </p:cNvSpPr>
          <p:nvPr>
            <p:ph type="sldNum" sz="quarter" idx="12"/>
          </p:nvPr>
        </p:nvSpPr>
        <p:spPr/>
        <p:txBody>
          <a:bodyPr/>
          <a:lstStyle/>
          <a:p>
            <a:fld id="{BEF2797F-2695-4387-B238-5AD92FE72A43}" type="slidenum">
              <a:rPr lang="en-US" smtClean="0"/>
              <a:t>3</a:t>
            </a:fld>
            <a:endParaRPr lang="en-US"/>
          </a:p>
        </p:txBody>
      </p:sp>
      <p:grpSp>
        <p:nvGrpSpPr>
          <p:cNvPr id="12" name="Group 11"/>
          <p:cNvGrpSpPr/>
          <p:nvPr/>
        </p:nvGrpSpPr>
        <p:grpSpPr>
          <a:xfrm>
            <a:off x="1416511" y="1582337"/>
            <a:ext cx="5847521" cy="906275"/>
            <a:chOff x="184954" y="5261497"/>
            <a:chExt cx="7796693" cy="1208365"/>
          </a:xfrm>
        </p:grpSpPr>
        <p:sp>
          <p:nvSpPr>
            <p:cNvPr id="13" name="Equal 12"/>
            <p:cNvSpPr/>
            <p:nvPr/>
          </p:nvSpPr>
          <p:spPr>
            <a:xfrm>
              <a:off x="3467448" y="5446107"/>
              <a:ext cx="457200" cy="491185"/>
            </a:xfrm>
            <a:prstGeom prst="mathEqual">
              <a:avLst/>
            </a:prstGeom>
            <a:solidFill>
              <a:schemeClr val="tx2"/>
            </a:solidFill>
            <a:ln w="762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nchorCtr="0"/>
            <a:lstStyle/>
            <a:p>
              <a:pPr algn="ctr"/>
              <a:endParaRPr lang="en-US" dirty="0" smtClean="0">
                <a:solidFill>
                  <a:schemeClr val="tx1"/>
                </a:solidFill>
              </a:endParaRPr>
            </a:p>
          </p:txBody>
        </p:sp>
        <p:sp>
          <p:nvSpPr>
            <p:cNvPr id="14" name="TextBox 13"/>
            <p:cNvSpPr txBox="1"/>
            <p:nvPr/>
          </p:nvSpPr>
          <p:spPr>
            <a:xfrm>
              <a:off x="644241" y="5276201"/>
              <a:ext cx="2698514" cy="861774"/>
            </a:xfrm>
            <a:prstGeom prst="rect">
              <a:avLst/>
            </a:prstGeom>
            <a:noFill/>
          </p:spPr>
          <p:txBody>
            <a:bodyPr wrap="none" rtlCol="0">
              <a:spAutoFit/>
            </a:bodyPr>
            <a:lstStyle/>
            <a:p>
              <a:r>
                <a:rPr lang="en-US" sz="1800" dirty="0">
                  <a:solidFill>
                    <a:srgbClr val="000000"/>
                  </a:solidFill>
                  <a:latin typeface="+mj-lt"/>
                </a:rPr>
                <a:t>20 MW Data Center</a:t>
              </a:r>
              <a:br>
                <a:rPr lang="en-US" sz="1800" dirty="0">
                  <a:solidFill>
                    <a:srgbClr val="000000"/>
                  </a:solidFill>
                  <a:latin typeface="+mj-lt"/>
                </a:rPr>
              </a:br>
              <a:r>
                <a:rPr lang="en-US" sz="1800" dirty="0">
                  <a:solidFill>
                    <a:srgbClr val="000000"/>
                  </a:solidFill>
                  <a:latin typeface="+mj-lt"/>
                </a:rPr>
                <a:t>with 20% flexibility</a:t>
              </a:r>
            </a:p>
          </p:txBody>
        </p:sp>
        <p:sp>
          <p:nvSpPr>
            <p:cNvPr id="15" name="TextBox 14"/>
            <p:cNvSpPr txBox="1"/>
            <p:nvPr/>
          </p:nvSpPr>
          <p:spPr>
            <a:xfrm>
              <a:off x="4105684" y="5276201"/>
              <a:ext cx="3261319" cy="861774"/>
            </a:xfrm>
            <a:prstGeom prst="rect">
              <a:avLst/>
            </a:prstGeom>
            <a:noFill/>
          </p:spPr>
          <p:txBody>
            <a:bodyPr wrap="none" rtlCol="0">
              <a:spAutoFit/>
            </a:bodyPr>
            <a:lstStyle/>
            <a:p>
              <a:r>
                <a:rPr lang="en-US" sz="1800" dirty="0">
                  <a:solidFill>
                    <a:srgbClr val="000000"/>
                  </a:solidFill>
                  <a:latin typeface="+mj-lt"/>
                </a:rPr>
                <a:t>700 kWh fast charging, </a:t>
              </a:r>
              <a:br>
                <a:rPr lang="en-US" sz="1800" dirty="0">
                  <a:solidFill>
                    <a:srgbClr val="000000"/>
                  </a:solidFill>
                  <a:latin typeface="+mj-lt"/>
                </a:rPr>
              </a:br>
              <a:r>
                <a:rPr lang="en-US" sz="1800" dirty="0">
                  <a:solidFill>
                    <a:srgbClr val="000000"/>
                  </a:solidFill>
                  <a:latin typeface="+mj-lt"/>
                </a:rPr>
                <a:t>optimally placed storage </a:t>
              </a:r>
            </a:p>
          </p:txBody>
        </p:sp>
        <p:sp>
          <p:nvSpPr>
            <p:cNvPr id="16" name="TextBox 15"/>
            <p:cNvSpPr txBox="1"/>
            <p:nvPr/>
          </p:nvSpPr>
          <p:spPr>
            <a:xfrm>
              <a:off x="4170414" y="6100530"/>
              <a:ext cx="246221" cy="369332"/>
            </a:xfrm>
            <a:prstGeom prst="rect">
              <a:avLst/>
            </a:prstGeom>
            <a:noFill/>
          </p:spPr>
          <p:txBody>
            <a:bodyPr wrap="none" rtlCol="0">
              <a:spAutoFit/>
            </a:bodyPr>
            <a:lstStyle/>
            <a:p>
              <a:endParaRPr lang="en-US" sz="1200" dirty="0"/>
            </a:p>
          </p:txBody>
        </p:sp>
        <p:sp>
          <p:nvSpPr>
            <p:cNvPr id="17" name="Rectangle 16"/>
            <p:cNvSpPr/>
            <p:nvPr/>
          </p:nvSpPr>
          <p:spPr>
            <a:xfrm>
              <a:off x="184954" y="5261497"/>
              <a:ext cx="7796693" cy="1094101"/>
            </a:xfrm>
            <a:prstGeom prst="rect">
              <a:avLst/>
            </a:prstGeom>
            <a:ln w="127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nchorCtr="0"/>
            <a:lstStyle/>
            <a:p>
              <a:pPr algn="ctr"/>
              <a:endParaRPr lang="en-US" sz="1800" dirty="0"/>
            </a:p>
          </p:txBody>
        </p:sp>
      </p:grpSp>
      <p:sp>
        <p:nvSpPr>
          <p:cNvPr id="35" name="Rectangle 34"/>
          <p:cNvSpPr/>
          <p:nvPr/>
        </p:nvSpPr>
        <p:spPr>
          <a:xfrm>
            <a:off x="4359713" y="2110153"/>
            <a:ext cx="1337190" cy="300082"/>
          </a:xfrm>
          <a:prstGeom prst="rect">
            <a:avLst/>
          </a:prstGeom>
        </p:spPr>
        <p:txBody>
          <a:bodyPr wrap="square" lIns="68580" tIns="34290" rIns="68580" bIns="34290">
            <a:spAutoFit/>
          </a:bodyPr>
          <a:lstStyle/>
          <a:p>
            <a:r>
              <a:rPr lang="en-US" sz="1500" dirty="0"/>
              <a:t>[Liu et al 2014]</a:t>
            </a:r>
          </a:p>
        </p:txBody>
      </p:sp>
      <p:sp>
        <p:nvSpPr>
          <p:cNvPr id="10" name="TextBox 9"/>
          <p:cNvSpPr txBox="1"/>
          <p:nvPr/>
        </p:nvSpPr>
        <p:spPr>
          <a:xfrm>
            <a:off x="649669" y="3684427"/>
            <a:ext cx="7204643" cy="484748"/>
          </a:xfrm>
          <a:prstGeom prst="rect">
            <a:avLst/>
          </a:prstGeom>
          <a:noFill/>
        </p:spPr>
        <p:txBody>
          <a:bodyPr wrap="none" lIns="68580" tIns="34290" rIns="68580" bIns="34290" rtlCol="0">
            <a:spAutoFit/>
          </a:bodyPr>
          <a:lstStyle/>
          <a:p>
            <a:r>
              <a:rPr lang="en-US" sz="2700" dirty="0"/>
              <a:t>This talk: Efficient DR in </a:t>
            </a:r>
            <a:r>
              <a:rPr lang="en-US" sz="2700" dirty="0">
                <a:solidFill>
                  <a:schemeClr val="accent1"/>
                </a:solidFill>
              </a:rPr>
              <a:t>Multi-tenant Data Centers</a:t>
            </a:r>
          </a:p>
        </p:txBody>
      </p:sp>
      <p:sp>
        <p:nvSpPr>
          <p:cNvPr id="25" name="TextBox 24"/>
          <p:cNvSpPr txBox="1"/>
          <p:nvPr/>
        </p:nvSpPr>
        <p:spPr>
          <a:xfrm>
            <a:off x="631441" y="2646491"/>
            <a:ext cx="8086739" cy="807913"/>
          </a:xfrm>
          <a:prstGeom prst="rect">
            <a:avLst/>
          </a:prstGeom>
          <a:noFill/>
        </p:spPr>
        <p:txBody>
          <a:bodyPr wrap="none" lIns="68580" tIns="34290" rIns="68580" bIns="34290" rtlCol="0">
            <a:spAutoFit/>
          </a:bodyPr>
          <a:lstStyle/>
          <a:p>
            <a:r>
              <a:rPr lang="en-US" sz="2400" dirty="0" smtClean="0"/>
              <a:t>Current practice: turn on diesel generator upon utility’s request</a:t>
            </a:r>
          </a:p>
          <a:p>
            <a:pPr marL="342900" indent="-342900">
              <a:buFont typeface="Lucida Grande"/>
              <a:buChar char="-"/>
            </a:pPr>
            <a:r>
              <a:rPr lang="en-US" sz="2400" dirty="0" smtClean="0">
                <a:solidFill>
                  <a:srgbClr val="FF0000"/>
                </a:solidFill>
              </a:rPr>
              <a:t>costly and inefficient!</a:t>
            </a:r>
            <a:endParaRPr lang="en-US" sz="2400" dirty="0">
              <a:solidFill>
                <a:srgbClr val="FF0000"/>
              </a:solidFill>
            </a:endParaRPr>
          </a:p>
        </p:txBody>
      </p:sp>
      <p:grpSp>
        <p:nvGrpSpPr>
          <p:cNvPr id="3" name="Group 2"/>
          <p:cNvGrpSpPr/>
          <p:nvPr/>
        </p:nvGrpSpPr>
        <p:grpSpPr>
          <a:xfrm>
            <a:off x="4608979" y="1048278"/>
            <a:ext cx="2228278" cy="518202"/>
            <a:chOff x="6126352" y="1587283"/>
            <a:chExt cx="2971039" cy="690936"/>
          </a:xfrm>
        </p:grpSpPr>
        <p:sp>
          <p:nvSpPr>
            <p:cNvPr id="8" name="TextBox 7"/>
            <p:cNvSpPr txBox="1"/>
            <p:nvPr/>
          </p:nvSpPr>
          <p:spPr>
            <a:xfrm>
              <a:off x="6817434" y="1587283"/>
              <a:ext cx="2279957" cy="492443"/>
            </a:xfrm>
            <a:prstGeom prst="rect">
              <a:avLst/>
            </a:prstGeom>
            <a:noFill/>
          </p:spPr>
          <p:txBody>
            <a:bodyPr wrap="none" rtlCol="0">
              <a:spAutoFit/>
            </a:bodyPr>
            <a:lstStyle/>
            <a:p>
              <a:r>
                <a:rPr lang="en-US" sz="1800" dirty="0">
                  <a:solidFill>
                    <a:srgbClr val="FF0000"/>
                  </a:solidFill>
                  <a:latin typeface="+mj-lt"/>
                </a:rPr>
                <a:t>~$5 million</a:t>
              </a:r>
              <a:r>
                <a:rPr lang="en-US" sz="1500" dirty="0">
                  <a:solidFill>
                    <a:srgbClr val="FF0000"/>
                  </a:solidFill>
                </a:rPr>
                <a:t> </a:t>
              </a:r>
              <a:r>
                <a:rPr lang="en-US" sz="1800" dirty="0">
                  <a:solidFill>
                    <a:srgbClr val="FF0000"/>
                  </a:solidFill>
                  <a:latin typeface="+mj-lt"/>
                </a:rPr>
                <a:t>cost!</a:t>
              </a:r>
              <a:r>
                <a:rPr lang="en-US" sz="1200" dirty="0">
                  <a:solidFill>
                    <a:srgbClr val="FF0000"/>
                  </a:solidFill>
                </a:rPr>
                <a:t> </a:t>
              </a:r>
            </a:p>
          </p:txBody>
        </p:sp>
        <p:sp>
          <p:nvSpPr>
            <p:cNvPr id="11" name="Bent Arrow 10"/>
            <p:cNvSpPr/>
            <p:nvPr/>
          </p:nvSpPr>
          <p:spPr>
            <a:xfrm>
              <a:off x="6126352" y="1680654"/>
              <a:ext cx="691082" cy="597565"/>
            </a:xfrm>
            <a:prstGeom prst="ben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972229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0"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capacity constrained tenant bid </a:t>
            </a:r>
            <a:r>
              <a:rPr lang="en-US" b="1" i="1" dirty="0" smtClean="0"/>
              <a:t>b</a:t>
            </a:r>
            <a:r>
              <a:rPr lang="en-US" b="1" i="1" baseline="-25000" dirty="0" smtClean="0"/>
              <a:t>i</a:t>
            </a:r>
            <a:r>
              <a:rPr lang="en-US" dirty="0" smtClean="0"/>
              <a:t>?</a:t>
            </a:r>
            <a:endParaRPr lang="en-US" baseline="-25000" dirty="0"/>
          </a:p>
        </p:txBody>
      </p:sp>
      <p:sp>
        <p:nvSpPr>
          <p:cNvPr id="3" name="Content Placeholder 2"/>
          <p:cNvSpPr>
            <a:spLocks noGrp="1"/>
          </p:cNvSpPr>
          <p:nvPr>
            <p:ph idx="1"/>
          </p:nvPr>
        </p:nvSpPr>
        <p:spPr/>
        <p:txBody>
          <a:bodyPr/>
          <a:lstStyle/>
          <a:p>
            <a:r>
              <a:rPr lang="en-US" dirty="0"/>
              <a:t>W</a:t>
            </a:r>
            <a:r>
              <a:rPr lang="en-US" dirty="0" smtClean="0"/>
              <a:t>e know that operator will not offer a price higher than α</a:t>
            </a:r>
          </a:p>
          <a:p>
            <a:r>
              <a:rPr lang="en-US" dirty="0" smtClean="0"/>
              <a:t>Suppose tenant </a:t>
            </a:r>
            <a:r>
              <a:rPr lang="en-US" b="1" i="1" dirty="0" err="1" smtClean="0"/>
              <a:t>i</a:t>
            </a:r>
            <a:r>
              <a:rPr lang="en-US" b="1" i="1" dirty="0" smtClean="0"/>
              <a:t> </a:t>
            </a:r>
            <a:r>
              <a:rPr lang="en-US" dirty="0" smtClean="0"/>
              <a:t>cannot reduce load by more than K</a:t>
            </a:r>
          </a:p>
          <a:p>
            <a:r>
              <a:rPr lang="en-US" dirty="0" smtClean="0"/>
              <a:t>With no information about how other tenants behave</a:t>
            </a:r>
          </a:p>
          <a:p>
            <a:pPr lvl="1"/>
            <a:r>
              <a:rPr lang="en-US" dirty="0" smtClean="0"/>
              <a:t>start bidding </a:t>
            </a:r>
            <a:r>
              <a:rPr lang="en-US" b="1" i="1" dirty="0" smtClean="0"/>
              <a:t>b</a:t>
            </a:r>
            <a:r>
              <a:rPr lang="en-US" b="1" i="1" baseline="-25000" dirty="0" smtClean="0"/>
              <a:t>i</a:t>
            </a:r>
            <a:r>
              <a:rPr lang="en-US" b="1" i="1" dirty="0" smtClean="0"/>
              <a:t> ≥ α(</a:t>
            </a:r>
            <a:r>
              <a:rPr lang="en-US" b="1" i="1" dirty="0" err="1" smtClean="0"/>
              <a:t>δ</a:t>
            </a:r>
            <a:r>
              <a:rPr lang="en-US" b="1" i="1" dirty="0" smtClean="0"/>
              <a:t>-K)</a:t>
            </a:r>
          </a:p>
          <a:p>
            <a:pPr lvl="1"/>
            <a:r>
              <a:rPr lang="en-US" dirty="0" smtClean="0"/>
              <a:t>load reduction </a:t>
            </a:r>
            <a:r>
              <a:rPr lang="en-US" b="1" i="1" dirty="0" err="1" smtClean="0"/>
              <a:t>s</a:t>
            </a:r>
            <a:r>
              <a:rPr lang="en-US" b="1" i="1" baseline="-25000" dirty="0" err="1" smtClean="0"/>
              <a:t>i</a:t>
            </a:r>
            <a:r>
              <a:rPr lang="en-US" b="1" i="1" dirty="0" smtClean="0"/>
              <a:t> = </a:t>
            </a:r>
            <a:r>
              <a:rPr lang="en-US" b="1" i="1" dirty="0" err="1" smtClean="0"/>
              <a:t>δ</a:t>
            </a:r>
            <a:r>
              <a:rPr lang="en-US" b="1" i="1" dirty="0" smtClean="0"/>
              <a:t>– b</a:t>
            </a:r>
            <a:r>
              <a:rPr lang="en-US" b="1" i="1" baseline="-25000" dirty="0" smtClean="0"/>
              <a:t>i</a:t>
            </a:r>
            <a:r>
              <a:rPr lang="en-US" b="1" i="1" dirty="0" smtClean="0"/>
              <a:t>/p ≤ </a:t>
            </a:r>
            <a:r>
              <a:rPr lang="en-US" b="1" i="1" dirty="0" err="1" smtClean="0"/>
              <a:t>δ</a:t>
            </a:r>
            <a:r>
              <a:rPr lang="en-US" b="1" i="1" dirty="0" smtClean="0"/>
              <a:t>-b</a:t>
            </a:r>
            <a:r>
              <a:rPr lang="en-US" b="1" i="1" baseline="-25000" dirty="0" smtClean="0"/>
              <a:t>i</a:t>
            </a:r>
            <a:r>
              <a:rPr lang="en-US" b="1" i="1" dirty="0" smtClean="0"/>
              <a:t>/α ≤K</a:t>
            </a:r>
          </a:p>
          <a:p>
            <a:pPr lvl="1"/>
            <a:r>
              <a:rPr lang="en-US" dirty="0" smtClean="0"/>
              <a:t>adjust bid according to result of interaction in the </a:t>
            </a:r>
            <a:r>
              <a:rPr lang="en-US" dirty="0" err="1" smtClean="0"/>
              <a:t>mechansim</a:t>
            </a:r>
            <a:endParaRPr lang="en-US" dirty="0"/>
          </a:p>
        </p:txBody>
      </p:sp>
      <p:sp>
        <p:nvSpPr>
          <p:cNvPr id="4" name="Slide Number Placeholder 3"/>
          <p:cNvSpPr>
            <a:spLocks noGrp="1"/>
          </p:cNvSpPr>
          <p:nvPr>
            <p:ph type="sldNum" sz="quarter" idx="12"/>
          </p:nvPr>
        </p:nvSpPr>
        <p:spPr/>
        <p:txBody>
          <a:bodyPr/>
          <a:lstStyle/>
          <a:p>
            <a:fld id="{629637A9-119A-49DA-BD12-AAC58B377D80}" type="slidenum">
              <a:rPr lang="en-US" smtClean="0"/>
              <a:t>30</a:t>
            </a:fld>
            <a:endParaRPr lang="en-US" dirty="0"/>
          </a:p>
        </p:txBody>
      </p:sp>
      <p:sp>
        <p:nvSpPr>
          <p:cNvPr id="6" name="Date Placeholder 5"/>
          <p:cNvSpPr>
            <a:spLocks noGrp="1"/>
          </p:cNvSpPr>
          <p:nvPr>
            <p:ph type="dt" sz="half" idx="10"/>
          </p:nvPr>
        </p:nvSpPr>
        <p:spPr/>
        <p:txBody>
          <a:bodyPr/>
          <a:lstStyle/>
          <a:p>
            <a:fld id="{5A51A3F5-E934-1B40-AFA0-F8FDCC2BA297}" type="datetime1">
              <a:rPr lang="en-US" smtClean="0"/>
              <a:t>11/5/15</a:t>
            </a:fld>
            <a:endParaRPr lang="en-US" dirty="0"/>
          </a:p>
        </p:txBody>
      </p:sp>
    </p:spTree>
    <p:extLst>
      <p:ext uri="{BB962C8B-B14F-4D97-AF65-F5344CB8AC3E}">
        <p14:creationId xmlns:p14="http://schemas.microsoft.com/office/powerpoint/2010/main" val="230658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operator decides price </a:t>
            </a:r>
            <a:r>
              <a:rPr lang="en-US" b="1" i="1" dirty="0" smtClean="0"/>
              <a:t>p</a:t>
            </a:r>
            <a:r>
              <a:rPr lang="en-US" dirty="0" smtClean="0"/>
              <a:t>?</a:t>
            </a:r>
            <a:endParaRPr lang="en-US" dirty="0"/>
          </a:p>
        </p:txBody>
      </p:sp>
      <p:sp>
        <p:nvSpPr>
          <p:cNvPr id="3" name="Content Placeholder 2"/>
          <p:cNvSpPr>
            <a:spLocks noGrp="1"/>
          </p:cNvSpPr>
          <p:nvPr>
            <p:ph idx="1"/>
          </p:nvPr>
        </p:nvSpPr>
        <p:spPr/>
        <p:txBody>
          <a:bodyPr/>
          <a:lstStyle/>
          <a:p>
            <a:r>
              <a:rPr lang="en-US" dirty="0"/>
              <a:t>minimize cost of DR</a:t>
            </a:r>
          </a:p>
          <a:p>
            <a:pPr marL="342900" lvl="1" indent="0">
              <a:buNone/>
            </a:pPr>
            <a:r>
              <a:rPr lang="en-US" sz="2100" dirty="0"/>
              <a:t>min p(</a:t>
            </a:r>
            <a:r>
              <a:rPr lang="en-US" sz="2100" dirty="0" err="1"/>
              <a:t>δ</a:t>
            </a:r>
            <a:r>
              <a:rPr lang="en-US" sz="2100" dirty="0"/>
              <a:t>-y) + αy</a:t>
            </a:r>
          </a:p>
          <a:p>
            <a:endParaRPr lang="en-US" dirty="0" smtClean="0"/>
          </a:p>
          <a:p>
            <a:r>
              <a:rPr lang="en-US" dirty="0" smtClean="0"/>
              <a:t>Given bi and y, </a:t>
            </a:r>
          </a:p>
          <a:p>
            <a:r>
              <a:rPr lang="en-US" dirty="0" err="1" smtClean="0"/>
              <a:t>Σ</a:t>
            </a:r>
            <a:r>
              <a:rPr lang="en-US" baseline="-25000" dirty="0" err="1" smtClean="0"/>
              <a:t>i</a:t>
            </a:r>
            <a:r>
              <a:rPr lang="en-US" dirty="0" smtClean="0"/>
              <a:t> </a:t>
            </a:r>
            <a:r>
              <a:rPr lang="en-US" dirty="0" err="1" smtClean="0"/>
              <a:t>s</a:t>
            </a:r>
            <a:r>
              <a:rPr lang="en-US" baseline="-25000" dirty="0" err="1" smtClean="0"/>
              <a:t>i</a:t>
            </a:r>
            <a:r>
              <a:rPr lang="en-US" baseline="-25000" dirty="0" smtClean="0"/>
              <a:t> </a:t>
            </a:r>
            <a:r>
              <a:rPr lang="en-US" dirty="0" smtClean="0"/>
              <a:t>+ y</a:t>
            </a:r>
            <a:r>
              <a:rPr lang="en-US" baseline="-25000" dirty="0" smtClean="0"/>
              <a:t> </a:t>
            </a:r>
            <a:r>
              <a:rPr lang="en-US" dirty="0" smtClean="0"/>
              <a:t>= </a:t>
            </a:r>
            <a:r>
              <a:rPr lang="en-US" dirty="0" err="1" smtClean="0"/>
              <a:t>Σi</a:t>
            </a:r>
            <a:r>
              <a:rPr lang="en-US" dirty="0" smtClean="0"/>
              <a:t> (</a:t>
            </a:r>
            <a:r>
              <a:rPr lang="en-US" dirty="0" err="1" smtClean="0"/>
              <a:t>δ</a:t>
            </a:r>
            <a:r>
              <a:rPr lang="en-US" dirty="0" smtClean="0"/>
              <a:t>-b</a:t>
            </a:r>
            <a:r>
              <a:rPr lang="en-US" baseline="-25000" dirty="0" smtClean="0"/>
              <a:t>i</a:t>
            </a:r>
            <a:r>
              <a:rPr lang="en-US" dirty="0" smtClean="0"/>
              <a:t>/p) + y = </a:t>
            </a:r>
            <a:r>
              <a:rPr lang="en-US" dirty="0" err="1" smtClean="0"/>
              <a:t>δ</a:t>
            </a:r>
            <a:r>
              <a:rPr lang="en-US" dirty="0" smtClean="0"/>
              <a:t>, p = </a:t>
            </a:r>
            <a:r>
              <a:rPr lang="en-US" dirty="0" err="1" smtClean="0"/>
              <a:t>Σ</a:t>
            </a:r>
            <a:r>
              <a:rPr lang="en-US" baseline="-25000" dirty="0" err="1" smtClean="0"/>
              <a:t>i</a:t>
            </a:r>
            <a:r>
              <a:rPr lang="en-US" dirty="0" smtClean="0"/>
              <a:t> b</a:t>
            </a:r>
            <a:r>
              <a:rPr lang="en-US" baseline="-25000" dirty="0" smtClean="0"/>
              <a:t>i</a:t>
            </a:r>
            <a:r>
              <a:rPr lang="en-US" dirty="0" smtClean="0"/>
              <a:t> / ((N-1)</a:t>
            </a:r>
            <a:r>
              <a:rPr lang="en-US" dirty="0" err="1" smtClean="0"/>
              <a:t>δ+y</a:t>
            </a:r>
            <a:r>
              <a:rPr lang="en-US" dirty="0" smtClean="0"/>
              <a:t>)</a:t>
            </a:r>
          </a:p>
          <a:p>
            <a:r>
              <a:rPr lang="en-US" dirty="0" smtClean="0"/>
              <a:t>Operator solves the following problem</a:t>
            </a:r>
          </a:p>
          <a:p>
            <a:pPr marL="0" lvl="1" indent="0">
              <a:spcBef>
                <a:spcPts val="750"/>
              </a:spcBef>
              <a:buNone/>
            </a:pPr>
            <a:endParaRPr lang="en-US" sz="2100" dirty="0"/>
          </a:p>
          <a:p>
            <a:pPr marL="0" indent="0">
              <a:buNone/>
            </a:pPr>
            <a:endParaRPr lang="en-US" dirty="0" smtClean="0"/>
          </a:p>
          <a:p>
            <a:endParaRPr lang="en-US" dirty="0" smtClean="0"/>
          </a:p>
          <a:p>
            <a:endParaRPr lang="en-US" baseline="-25000" dirty="0"/>
          </a:p>
        </p:txBody>
      </p:sp>
      <p:sp>
        <p:nvSpPr>
          <p:cNvPr id="4" name="Slide Number Placeholder 3"/>
          <p:cNvSpPr>
            <a:spLocks noGrp="1"/>
          </p:cNvSpPr>
          <p:nvPr>
            <p:ph type="sldNum" sz="quarter" idx="12"/>
          </p:nvPr>
        </p:nvSpPr>
        <p:spPr/>
        <p:txBody>
          <a:bodyPr/>
          <a:lstStyle/>
          <a:p>
            <a:fld id="{629637A9-119A-49DA-BD12-AAC58B377D80}" type="slidenum">
              <a:rPr lang="en-US" smtClean="0"/>
              <a:t>31</a:t>
            </a:fld>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32" y="3748591"/>
            <a:ext cx="4581525" cy="800100"/>
          </a:xfrm>
          <a:prstGeom prst="rect">
            <a:avLst/>
          </a:prstGeom>
        </p:spPr>
      </p:pic>
      <p:sp>
        <p:nvSpPr>
          <p:cNvPr id="7" name="Date Placeholder 6"/>
          <p:cNvSpPr>
            <a:spLocks noGrp="1"/>
          </p:cNvSpPr>
          <p:nvPr>
            <p:ph type="dt" sz="half" idx="10"/>
          </p:nvPr>
        </p:nvSpPr>
        <p:spPr/>
        <p:txBody>
          <a:bodyPr/>
          <a:lstStyle/>
          <a:p>
            <a:fld id="{90FA82D4-B39A-9D46-B370-4DB5505A9884}" type="datetime1">
              <a:rPr lang="en-US" smtClean="0"/>
              <a:t>11/5/15</a:t>
            </a:fld>
            <a:endParaRPr lang="en-US" dirty="0"/>
          </a:p>
        </p:txBody>
      </p:sp>
    </p:spTree>
    <p:extLst>
      <p:ext uri="{BB962C8B-B14F-4D97-AF65-F5344CB8AC3E}">
        <p14:creationId xmlns:p14="http://schemas.microsoft.com/office/powerpoint/2010/main" val="1647761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does colocation matter?</a:t>
            </a:r>
            <a:endParaRPr lang="en-US" dirty="0"/>
          </a:p>
        </p:txBody>
      </p:sp>
      <p:sp>
        <p:nvSpPr>
          <p:cNvPr id="3" name="Content Placeholder 2"/>
          <p:cNvSpPr>
            <a:spLocks noGrp="1"/>
          </p:cNvSpPr>
          <p:nvPr>
            <p:ph idx="1"/>
          </p:nvPr>
        </p:nvSpPr>
        <p:spPr/>
        <p:txBody>
          <a:bodyPr>
            <a:normAutofit/>
          </a:bodyPr>
          <a:lstStyle/>
          <a:p>
            <a:r>
              <a:rPr lang="en-US" sz="2000" dirty="0"/>
              <a:t>There’re over </a:t>
            </a:r>
            <a:r>
              <a:rPr lang="en-US" sz="2000" b="1" dirty="0">
                <a:solidFill>
                  <a:srgbClr val="00B050"/>
                </a:solidFill>
              </a:rPr>
              <a:t>1,400</a:t>
            </a:r>
            <a:r>
              <a:rPr lang="en-US" sz="2000" dirty="0"/>
              <a:t> colocation data centers in the U.S.</a:t>
            </a:r>
          </a:p>
          <a:p>
            <a:r>
              <a:rPr lang="en-US" sz="2000" dirty="0"/>
              <a:t>Projected to grow to </a:t>
            </a:r>
            <a:r>
              <a:rPr lang="en-US" sz="2000" b="1" dirty="0">
                <a:solidFill>
                  <a:srgbClr val="00B050"/>
                </a:solidFill>
              </a:rPr>
              <a:t>US$ 43 billion</a:t>
            </a:r>
            <a:r>
              <a:rPr lang="en-US" sz="2000" dirty="0"/>
              <a:t> by 2018*</a:t>
            </a:r>
          </a:p>
          <a:p>
            <a:pPr lvl="1"/>
            <a:r>
              <a:rPr lang="en-US" dirty="0"/>
              <a:t>Annual compound growth rate of 11%</a:t>
            </a:r>
          </a:p>
        </p:txBody>
      </p:sp>
      <p:sp>
        <p:nvSpPr>
          <p:cNvPr id="4" name="Slide Number Placeholder 3"/>
          <p:cNvSpPr>
            <a:spLocks noGrp="1"/>
          </p:cNvSpPr>
          <p:nvPr>
            <p:ph type="sldNum" sz="quarter" idx="12"/>
          </p:nvPr>
        </p:nvSpPr>
        <p:spPr/>
        <p:txBody>
          <a:bodyPr/>
          <a:lstStyle/>
          <a:p>
            <a:fld id="{BEF2797F-2695-4387-B238-5AD92FE72A43}" type="slidenum">
              <a:rPr lang="en-US" smtClean="0"/>
              <a:t>32</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2286003"/>
            <a:ext cx="6350000" cy="25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349734" y="4856303"/>
            <a:ext cx="2895600" cy="2286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00" dirty="0"/>
              <a:t>www.datacentermap.com</a:t>
            </a:r>
          </a:p>
        </p:txBody>
      </p:sp>
      <p:sp>
        <p:nvSpPr>
          <p:cNvPr id="7" name="Rectangle 6"/>
          <p:cNvSpPr/>
          <p:nvPr/>
        </p:nvSpPr>
        <p:spPr>
          <a:xfrm>
            <a:off x="0" y="4979940"/>
            <a:ext cx="7369534" cy="192360"/>
          </a:xfrm>
          <a:prstGeom prst="rect">
            <a:avLst/>
          </a:prstGeom>
        </p:spPr>
        <p:txBody>
          <a:bodyPr wrap="square" lIns="68580" tIns="34290" rIns="68580" bIns="34290">
            <a:spAutoFit/>
          </a:bodyPr>
          <a:lstStyle/>
          <a:p>
            <a:r>
              <a:rPr lang="en-US" sz="800" dirty="0"/>
              <a:t>* Source: http://www.marketsandmarkets.com/Market-Reports/colocation-market-1252.html</a:t>
            </a:r>
          </a:p>
        </p:txBody>
      </p:sp>
      <p:sp>
        <p:nvSpPr>
          <p:cNvPr id="8" name="Date Placeholder 7"/>
          <p:cNvSpPr>
            <a:spLocks noGrp="1"/>
          </p:cNvSpPr>
          <p:nvPr>
            <p:ph type="dt" sz="half" idx="10"/>
          </p:nvPr>
        </p:nvSpPr>
        <p:spPr/>
        <p:txBody>
          <a:bodyPr/>
          <a:lstStyle/>
          <a:p>
            <a:fld id="{C461A774-41EE-5F49-93E9-8696EC3B43C3}" type="datetime1">
              <a:rPr lang="en-US" smtClean="0"/>
              <a:t>11/5/15</a:t>
            </a:fld>
            <a:endParaRPr lang="en-US" dirty="0"/>
          </a:p>
        </p:txBody>
      </p:sp>
    </p:spTree>
    <p:extLst>
      <p:ext uri="{BB962C8B-B14F-4D97-AF65-F5344CB8AC3E}">
        <p14:creationId xmlns:p14="http://schemas.microsoft.com/office/powerpoint/2010/main" val="318809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fact…</a:t>
            </a:r>
            <a:endParaRPr lang="en-US" dirty="0"/>
          </a:p>
        </p:txBody>
      </p:sp>
      <p:sp>
        <p:nvSpPr>
          <p:cNvPr id="4" name="Slide Number Placeholder 3"/>
          <p:cNvSpPr>
            <a:spLocks noGrp="1"/>
          </p:cNvSpPr>
          <p:nvPr>
            <p:ph type="sldNum" sz="quarter" idx="12"/>
          </p:nvPr>
        </p:nvSpPr>
        <p:spPr/>
        <p:txBody>
          <a:bodyPr/>
          <a:lstStyle/>
          <a:p>
            <a:fld id="{BEF2797F-2695-4387-B238-5AD92FE72A43}" type="slidenum">
              <a:rPr lang="en-US" smtClean="0"/>
              <a:t>33</a:t>
            </a:fld>
            <a:endParaRPr lang="en-US"/>
          </a:p>
        </p:txBody>
      </p:sp>
      <p:sp>
        <p:nvSpPr>
          <p:cNvPr id="5" name="TextBox 4"/>
          <p:cNvSpPr txBox="1"/>
          <p:nvPr/>
        </p:nvSpPr>
        <p:spPr>
          <a:xfrm>
            <a:off x="228600" y="1657352"/>
            <a:ext cx="8763000" cy="1131079"/>
          </a:xfrm>
          <a:prstGeom prst="rect">
            <a:avLst/>
          </a:prstGeom>
          <a:noFill/>
        </p:spPr>
        <p:txBody>
          <a:bodyPr wrap="square" lIns="68580" tIns="34290" rIns="68580" bIns="34290" rtlCol="0">
            <a:spAutoFit/>
          </a:bodyPr>
          <a:lstStyle/>
          <a:p>
            <a:r>
              <a:rPr lang="en-US" sz="2300" dirty="0"/>
              <a:t>“</a:t>
            </a:r>
            <a:r>
              <a:rPr lang="en-US" sz="2300" b="1" dirty="0">
                <a:solidFill>
                  <a:srgbClr val="00B050"/>
                </a:solidFill>
              </a:rPr>
              <a:t>Most</a:t>
            </a:r>
            <a:r>
              <a:rPr lang="en-US" sz="2300" dirty="0"/>
              <a:t> large data centers are built to host servers from multiple companies (often called </a:t>
            </a:r>
            <a:r>
              <a:rPr lang="en-US" sz="2300" b="1" dirty="0">
                <a:solidFill>
                  <a:srgbClr val="00B0F0"/>
                </a:solidFill>
              </a:rPr>
              <a:t>colocation</a:t>
            </a:r>
            <a:r>
              <a:rPr lang="en-US" sz="2300" dirty="0"/>
              <a:t> data centers, or ‘</a:t>
            </a:r>
            <a:r>
              <a:rPr lang="en-US" sz="2300" dirty="0" err="1"/>
              <a:t>colos</a:t>
            </a:r>
            <a:r>
              <a:rPr lang="en-US" sz="2300" dirty="0"/>
              <a:t>’).”</a:t>
            </a:r>
          </a:p>
          <a:p>
            <a:pPr lvl="2"/>
            <a:r>
              <a:rPr lang="en-US" sz="2300" dirty="0"/>
              <a:t>   --- </a:t>
            </a:r>
            <a:r>
              <a:rPr lang="en-US" sz="1500" i="1" dirty="0"/>
              <a:t>The Datacenter as a Computer</a:t>
            </a:r>
            <a:r>
              <a:rPr lang="en-US" sz="1500" dirty="0"/>
              <a:t>, a study by </a:t>
            </a:r>
            <a:r>
              <a:rPr lang="en-US" sz="1500" b="1" dirty="0"/>
              <a:t>Google Research</a:t>
            </a:r>
            <a:r>
              <a:rPr lang="en-US" sz="1500" dirty="0"/>
              <a:t> in 2013</a:t>
            </a:r>
          </a:p>
        </p:txBody>
      </p:sp>
      <p:sp>
        <p:nvSpPr>
          <p:cNvPr id="6" name="Date Placeholder 5"/>
          <p:cNvSpPr>
            <a:spLocks noGrp="1"/>
          </p:cNvSpPr>
          <p:nvPr>
            <p:ph type="dt" sz="half" idx="10"/>
          </p:nvPr>
        </p:nvSpPr>
        <p:spPr/>
        <p:txBody>
          <a:bodyPr/>
          <a:lstStyle/>
          <a:p>
            <a:fld id="{5BD5E768-F084-AC45-A690-27280284F088}" type="datetime1">
              <a:rPr lang="en-US" smtClean="0"/>
              <a:t>11/5/15</a:t>
            </a:fld>
            <a:endParaRPr lang="en-US" dirty="0"/>
          </a:p>
        </p:txBody>
      </p:sp>
    </p:spTree>
    <p:extLst>
      <p:ext uri="{BB962C8B-B14F-4D97-AF65-F5344CB8AC3E}">
        <p14:creationId xmlns:p14="http://schemas.microsoft.com/office/powerpoint/2010/main" val="20549621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Multi-tenant </a:t>
            </a:r>
            <a:r>
              <a:rPr lang="en-US" dirty="0" smtClean="0"/>
              <a:t>(colocation) </a:t>
            </a:r>
            <a:r>
              <a:rPr lang="en-US" dirty="0"/>
              <a:t>data </a:t>
            </a:r>
            <a:r>
              <a:rPr lang="en-US" dirty="0" smtClean="0"/>
              <a:t>centers</a:t>
            </a:r>
            <a:endParaRPr lang="en-US" dirty="0"/>
          </a:p>
        </p:txBody>
      </p:sp>
      <p:sp>
        <p:nvSpPr>
          <p:cNvPr id="3" name="Content Placeholder 2"/>
          <p:cNvSpPr>
            <a:spLocks noGrp="1"/>
          </p:cNvSpPr>
          <p:nvPr>
            <p:ph idx="1"/>
          </p:nvPr>
        </p:nvSpPr>
        <p:spPr/>
        <p:txBody>
          <a:bodyPr>
            <a:normAutofit/>
          </a:bodyPr>
          <a:lstStyle/>
          <a:p>
            <a:pPr marL="0" indent="0">
              <a:lnSpc>
                <a:spcPct val="100000"/>
              </a:lnSpc>
              <a:buNone/>
            </a:pPr>
            <a:r>
              <a:rPr lang="en-US" sz="2400" dirty="0"/>
              <a:t>Multiple tenants house and manage their own servers independently in </a:t>
            </a:r>
            <a:r>
              <a:rPr lang="en-US" sz="2400" b="1" dirty="0">
                <a:solidFill>
                  <a:srgbClr val="00B050"/>
                </a:solidFill>
              </a:rPr>
              <a:t>shared</a:t>
            </a:r>
            <a:r>
              <a:rPr lang="en-US" sz="2400" dirty="0"/>
              <a:t> </a:t>
            </a:r>
            <a:r>
              <a:rPr lang="en-US" sz="2400" dirty="0" smtClean="0"/>
              <a:t>space</a:t>
            </a:r>
          </a:p>
          <a:p>
            <a:pPr marL="0" indent="0">
              <a:lnSpc>
                <a:spcPct val="100000"/>
              </a:lnSpc>
              <a:buNone/>
            </a:pPr>
            <a:r>
              <a:rPr lang="en-US" sz="2400" dirty="0"/>
              <a:t>Data center operator is mainly responsible for facility support (e.g., power supply, cooling)</a:t>
            </a:r>
          </a:p>
          <a:p>
            <a:pPr marL="0" indent="0">
              <a:lnSpc>
                <a:spcPct val="100000"/>
              </a:lnSpc>
              <a:buNone/>
            </a:pPr>
            <a:endParaRPr lang="en-US" sz="2400" dirty="0"/>
          </a:p>
        </p:txBody>
      </p:sp>
      <p:sp>
        <p:nvSpPr>
          <p:cNvPr id="4" name="Slide Number Placeholder 3"/>
          <p:cNvSpPr>
            <a:spLocks noGrp="1"/>
          </p:cNvSpPr>
          <p:nvPr>
            <p:ph type="sldNum" sz="quarter" idx="12"/>
          </p:nvPr>
        </p:nvSpPr>
        <p:spPr/>
        <p:txBody>
          <a:bodyPr/>
          <a:lstStyle/>
          <a:p>
            <a:fld id="{BEF2797F-2695-4387-B238-5AD92FE72A43}" type="slidenum">
              <a:rPr lang="en-US" smtClean="0"/>
              <a:t>4</a:t>
            </a:fld>
            <a:endParaRPr lang="en-US"/>
          </a:p>
        </p:txBody>
      </p:sp>
      <p:pic>
        <p:nvPicPr>
          <p:cNvPr id="8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696" y="2652892"/>
            <a:ext cx="2815779" cy="164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p:cNvSpPr/>
          <p:nvPr/>
        </p:nvSpPr>
        <p:spPr>
          <a:xfrm>
            <a:off x="4964179" y="2719700"/>
            <a:ext cx="2472381" cy="145719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
        <p:nvSpPr>
          <p:cNvPr id="6" name="Date Placeholder 5"/>
          <p:cNvSpPr>
            <a:spLocks noGrp="1"/>
          </p:cNvSpPr>
          <p:nvPr>
            <p:ph type="dt" sz="half" idx="10"/>
          </p:nvPr>
        </p:nvSpPr>
        <p:spPr/>
        <p:txBody>
          <a:bodyPr/>
          <a:lstStyle/>
          <a:p>
            <a:fld id="{02FDA017-41B8-CF43-8C14-3DF7401AC751}" type="datetime1">
              <a:rPr lang="en-US" smtClean="0"/>
              <a:t>11/5/15</a:t>
            </a:fld>
            <a:endParaRPr lang="en-US" dirty="0"/>
          </a:p>
        </p:txBody>
      </p:sp>
    </p:spTree>
    <p:extLst>
      <p:ext uri="{BB962C8B-B14F-4D97-AF65-F5344CB8AC3E}">
        <p14:creationId xmlns:p14="http://schemas.microsoft.com/office/powerpoint/2010/main" val="28183526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00000"/>
              </a:lnSpc>
              <a:buNone/>
            </a:pPr>
            <a:r>
              <a:rPr lang="en-US" sz="2400" dirty="0"/>
              <a:t>Multiple tenants house and manage their own servers independently in </a:t>
            </a:r>
            <a:r>
              <a:rPr lang="en-US" sz="2400" b="1" dirty="0">
                <a:solidFill>
                  <a:srgbClr val="00B050"/>
                </a:solidFill>
              </a:rPr>
              <a:t>shared</a:t>
            </a:r>
            <a:r>
              <a:rPr lang="en-US" sz="2400" dirty="0"/>
              <a:t> space</a:t>
            </a:r>
          </a:p>
          <a:p>
            <a:pPr marL="0" indent="0">
              <a:lnSpc>
                <a:spcPct val="100000"/>
              </a:lnSpc>
              <a:buNone/>
            </a:pPr>
            <a:r>
              <a:rPr lang="en-US" sz="2400" dirty="0"/>
              <a:t>Data center operator is mainly responsible for facility support (e.g., power supply, cooling)</a:t>
            </a:r>
          </a:p>
          <a:p>
            <a:pPr>
              <a:lnSpc>
                <a:spcPct val="100000"/>
              </a:lnSpc>
            </a:pP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108763416"/>
              </p:ext>
            </p:extLst>
          </p:nvPr>
        </p:nvGraphicFramePr>
        <p:xfrm>
          <a:off x="2194532" y="1534752"/>
          <a:ext cx="4856496" cy="35139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a:t>Multi-tenant </a:t>
            </a:r>
            <a:r>
              <a:rPr lang="en-US" dirty="0" smtClean="0"/>
              <a:t>(colocation) </a:t>
            </a:r>
            <a:r>
              <a:rPr lang="en-US" dirty="0"/>
              <a:t>data </a:t>
            </a:r>
            <a:r>
              <a:rPr lang="en-US" dirty="0" smtClean="0"/>
              <a:t>centers</a:t>
            </a:r>
            <a:endParaRPr lang="en-US" dirty="0"/>
          </a:p>
        </p:txBody>
      </p:sp>
      <p:sp>
        <p:nvSpPr>
          <p:cNvPr id="4" name="Slide Number Placeholder 3"/>
          <p:cNvSpPr>
            <a:spLocks noGrp="1"/>
          </p:cNvSpPr>
          <p:nvPr>
            <p:ph type="sldNum" sz="quarter" idx="12"/>
          </p:nvPr>
        </p:nvSpPr>
        <p:spPr>
          <a:xfrm>
            <a:off x="6457950" y="4777292"/>
            <a:ext cx="2057400" cy="273844"/>
          </a:xfrm>
        </p:spPr>
        <p:txBody>
          <a:bodyPr/>
          <a:lstStyle/>
          <a:p>
            <a:fld id="{BEF2797F-2695-4387-B238-5AD92FE72A43}" type="slidenum">
              <a:rPr lang="en-US" smtClean="0"/>
              <a:t>5</a:t>
            </a:fld>
            <a:endParaRPr lang="en-US"/>
          </a:p>
        </p:txBody>
      </p:sp>
      <p:sp>
        <p:nvSpPr>
          <p:cNvPr id="12" name="Rectangle 11"/>
          <p:cNvSpPr/>
          <p:nvPr/>
        </p:nvSpPr>
        <p:spPr>
          <a:xfrm>
            <a:off x="4255021" y="2959696"/>
            <a:ext cx="3337385" cy="346249"/>
          </a:xfrm>
          <a:prstGeom prst="rect">
            <a:avLst/>
          </a:prstGeom>
        </p:spPr>
        <p:txBody>
          <a:bodyPr wrap="square" lIns="68580" tIns="34290" rIns="68580" bIns="34290">
            <a:spAutoFit/>
          </a:bodyPr>
          <a:lstStyle/>
          <a:p>
            <a:pPr algn="ctr">
              <a:defRPr sz="3000" b="1" i="0" u="none" strike="noStrike" kern="1200" baseline="0">
                <a:solidFill>
                  <a:srgbClr val="57A707"/>
                </a:solidFill>
                <a:latin typeface="+mn-lt"/>
                <a:ea typeface="+mn-ea"/>
                <a:cs typeface="+mn-cs"/>
              </a:defRPr>
            </a:pPr>
            <a:r>
              <a:rPr lang="en-US" sz="1800" dirty="0"/>
              <a:t>Hyper-scale (e.g. google): 7.8%</a:t>
            </a:r>
          </a:p>
        </p:txBody>
      </p:sp>
      <p:sp>
        <p:nvSpPr>
          <p:cNvPr id="13" name="Rectangle 12"/>
          <p:cNvSpPr/>
          <p:nvPr/>
        </p:nvSpPr>
        <p:spPr>
          <a:xfrm>
            <a:off x="5278318" y="3714944"/>
            <a:ext cx="1642292" cy="346249"/>
          </a:xfrm>
          <a:prstGeom prst="rect">
            <a:avLst/>
          </a:prstGeom>
        </p:spPr>
        <p:txBody>
          <a:bodyPr wrap="none" lIns="68580" tIns="34290" rIns="68580" bIns="34290">
            <a:spAutoFit/>
          </a:bodyPr>
          <a:lstStyle/>
          <a:p>
            <a:pPr algn="ctr">
              <a:defRPr sz="1500" b="1" i="0" u="none" strike="noStrike" kern="1200" baseline="0">
                <a:solidFill>
                  <a:srgbClr val="767678"/>
                </a:solidFill>
                <a:latin typeface="+mn-lt"/>
                <a:ea typeface="+mn-ea"/>
                <a:cs typeface="+mn-cs"/>
              </a:defRPr>
            </a:pPr>
            <a:r>
              <a:rPr lang="en-US" sz="1800" dirty="0"/>
              <a:t>Enterprise: 53%</a:t>
            </a:r>
          </a:p>
        </p:txBody>
      </p:sp>
      <p:sp>
        <p:nvSpPr>
          <p:cNvPr id="14" name="Rectangle 13"/>
          <p:cNvSpPr/>
          <p:nvPr/>
        </p:nvSpPr>
        <p:spPr>
          <a:xfrm>
            <a:off x="1679200" y="3745898"/>
            <a:ext cx="1677345" cy="346249"/>
          </a:xfrm>
          <a:prstGeom prst="rect">
            <a:avLst/>
          </a:prstGeom>
        </p:spPr>
        <p:txBody>
          <a:bodyPr wrap="none" lIns="68580" tIns="34290" rIns="68580" bIns="34290">
            <a:spAutoFit/>
          </a:bodyPr>
          <a:lstStyle/>
          <a:p>
            <a:pPr algn="ctr">
              <a:defRPr sz="3000" b="1" i="0" u="none" strike="noStrike" kern="1200" baseline="0">
                <a:solidFill>
                  <a:srgbClr val="12A6CE"/>
                </a:solidFill>
                <a:latin typeface="+mn-lt"/>
                <a:ea typeface="+mn-ea"/>
                <a:cs typeface="+mn-cs"/>
              </a:defRPr>
            </a:pPr>
            <a:r>
              <a:rPr lang="en-US" sz="1800" dirty="0">
                <a:solidFill>
                  <a:schemeClr val="accent2"/>
                </a:solidFill>
              </a:rPr>
              <a:t>Colocation: 37%</a:t>
            </a:r>
          </a:p>
        </p:txBody>
      </p:sp>
      <p:sp>
        <p:nvSpPr>
          <p:cNvPr id="15" name="TextBox 14"/>
          <p:cNvSpPr txBox="1"/>
          <p:nvPr/>
        </p:nvSpPr>
        <p:spPr>
          <a:xfrm>
            <a:off x="4572430" y="4807282"/>
            <a:ext cx="4507634" cy="346249"/>
          </a:xfrm>
          <a:prstGeom prst="rect">
            <a:avLst/>
          </a:prstGeom>
          <a:noFill/>
        </p:spPr>
        <p:txBody>
          <a:bodyPr wrap="none" lIns="68580" tIns="34290" rIns="68580" bIns="34290" rtlCol="0">
            <a:spAutoFit/>
          </a:bodyPr>
          <a:lstStyle/>
          <a:p>
            <a:r>
              <a:rPr lang="en-US" sz="1800" dirty="0">
                <a:solidFill>
                  <a:schemeClr val="tx2"/>
                </a:solidFill>
              </a:rPr>
              <a:t>…of total data center industry electricity usage</a:t>
            </a:r>
          </a:p>
        </p:txBody>
      </p:sp>
      <p:sp>
        <p:nvSpPr>
          <p:cNvPr id="6" name="Date Placeholder 5"/>
          <p:cNvSpPr>
            <a:spLocks noGrp="1"/>
          </p:cNvSpPr>
          <p:nvPr>
            <p:ph type="dt" sz="half" idx="10"/>
          </p:nvPr>
        </p:nvSpPr>
        <p:spPr/>
        <p:txBody>
          <a:bodyPr/>
          <a:lstStyle/>
          <a:p>
            <a:fld id="{A008FD71-CA96-2F4E-AC50-54487501F0D0}" type="datetime1">
              <a:rPr lang="en-US" smtClean="0"/>
              <a:t>11/5/15</a:t>
            </a:fld>
            <a:endParaRPr lang="en-US" dirty="0"/>
          </a:p>
        </p:txBody>
      </p:sp>
    </p:spTree>
    <p:extLst>
      <p:ext uri="{BB962C8B-B14F-4D97-AF65-F5344CB8AC3E}">
        <p14:creationId xmlns:p14="http://schemas.microsoft.com/office/powerpoint/2010/main" val="14876644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target </a:t>
            </a:r>
            <a:r>
              <a:rPr lang="en-US" b="1" dirty="0" smtClean="0">
                <a:solidFill>
                  <a:srgbClr val="00B0F0"/>
                </a:solidFill>
              </a:rPr>
              <a:t>multi-tenant</a:t>
            </a:r>
            <a:r>
              <a:rPr lang="en-US" dirty="0" smtClean="0"/>
              <a:t> data center for DR?</a:t>
            </a:r>
            <a:endParaRPr lang="en-US" dirty="0"/>
          </a:p>
        </p:txBody>
      </p:sp>
      <p:sp>
        <p:nvSpPr>
          <p:cNvPr id="3" name="Content Placeholder 2"/>
          <p:cNvSpPr>
            <a:spLocks noGrp="1"/>
          </p:cNvSpPr>
          <p:nvPr>
            <p:ph idx="1"/>
          </p:nvPr>
        </p:nvSpPr>
        <p:spPr/>
        <p:txBody>
          <a:bodyPr>
            <a:normAutofit/>
          </a:bodyPr>
          <a:lstStyle/>
          <a:p>
            <a:pPr marL="0" indent="0">
              <a:lnSpc>
                <a:spcPct val="100000"/>
              </a:lnSpc>
              <a:buNone/>
            </a:pPr>
            <a:r>
              <a:rPr lang="en-US" sz="2400" dirty="0"/>
              <a:t>Most multi-tenant data centers are in metropolitan areas</a:t>
            </a:r>
          </a:p>
          <a:p>
            <a:pPr>
              <a:lnSpc>
                <a:spcPct val="100000"/>
              </a:lnSpc>
              <a:buFont typeface="Lucida Grande"/>
              <a:buChar char="-"/>
            </a:pPr>
            <a:r>
              <a:rPr lang="en-US" dirty="0"/>
              <a:t>Downtown Los Angeles, New York, Silicon Valley, etc.</a:t>
            </a:r>
          </a:p>
          <a:p>
            <a:pPr marL="0" indent="0">
              <a:lnSpc>
                <a:spcPct val="100000"/>
              </a:lnSpc>
              <a:buNone/>
            </a:pPr>
            <a:r>
              <a:rPr lang="en-US" sz="2400" dirty="0"/>
              <a:t>This is where demand response is </a:t>
            </a:r>
            <a:r>
              <a:rPr lang="en-US" sz="2400" b="1" dirty="0">
                <a:solidFill>
                  <a:srgbClr val="FF0000"/>
                </a:solidFill>
              </a:rPr>
              <a:t>most</a:t>
            </a:r>
            <a:r>
              <a:rPr lang="en-US" sz="2400" dirty="0"/>
              <a:t> needed!</a:t>
            </a:r>
          </a:p>
        </p:txBody>
      </p:sp>
      <p:sp>
        <p:nvSpPr>
          <p:cNvPr id="4" name="Slide Number Placeholder 3"/>
          <p:cNvSpPr>
            <a:spLocks noGrp="1"/>
          </p:cNvSpPr>
          <p:nvPr>
            <p:ph type="sldNum" sz="quarter" idx="12"/>
          </p:nvPr>
        </p:nvSpPr>
        <p:spPr/>
        <p:txBody>
          <a:bodyPr/>
          <a:lstStyle/>
          <a:p>
            <a:fld id="{BEF2797F-2695-4387-B238-5AD92FE72A43}" type="slidenum">
              <a:rPr lang="en-US" smtClean="0"/>
              <a:t>6</a:t>
            </a:fld>
            <a:endParaRPr lang="en-US"/>
          </a:p>
        </p:txBody>
      </p:sp>
      <p:sp>
        <p:nvSpPr>
          <p:cNvPr id="7" name="Content Placeholder 2"/>
          <p:cNvSpPr txBox="1">
            <a:spLocks/>
          </p:cNvSpPr>
          <p:nvPr/>
        </p:nvSpPr>
        <p:spPr>
          <a:xfrm>
            <a:off x="1313447" y="4820338"/>
            <a:ext cx="2895600" cy="2286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00" dirty="0" err="1"/>
              <a:t>CoreSite’s</a:t>
            </a:r>
            <a:r>
              <a:rPr lang="en-US" sz="800" dirty="0"/>
              <a:t> “One Wilshire” (Photo: </a:t>
            </a:r>
            <a:r>
              <a:rPr lang="en-US" sz="800" dirty="0" err="1"/>
              <a:t>CoreSite</a:t>
            </a:r>
            <a:r>
              <a:rPr lang="en-US" sz="800" dirty="0"/>
              <a:t>) </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99" y="2736514"/>
            <a:ext cx="3900777" cy="209566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rot="21431660">
            <a:off x="3174764" y="2858880"/>
            <a:ext cx="5428828" cy="1894243"/>
          </a:xfrm>
          <a:prstGeom prst="rect">
            <a:avLst/>
          </a:prstGeom>
          <a:solidFill>
            <a:schemeClr val="bg1">
              <a:lumMod val="95000"/>
            </a:schemeClr>
          </a:solidFill>
          <a:ln>
            <a:solidFill>
              <a:schemeClr val="bg1">
                <a:lumMod val="65000"/>
              </a:schemeClr>
            </a:solidFill>
          </a:ln>
        </p:spPr>
        <p:txBody>
          <a:bodyPr vert="horz" lIns="68580" tIns="34290" rIns="68580" bIns="3429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n-US" b="1" dirty="0" smtClean="0"/>
              <a:t>Example:</a:t>
            </a:r>
            <a:r>
              <a:rPr lang="en-US" dirty="0" smtClean="0"/>
              <a:t> On July 22, 2011, </a:t>
            </a:r>
            <a:r>
              <a:rPr lang="en-US" b="1" dirty="0" smtClean="0">
                <a:solidFill>
                  <a:srgbClr val="00B050"/>
                </a:solidFill>
              </a:rPr>
              <a:t>hundreds of multi-tenant colocation data centers</a:t>
            </a:r>
            <a:r>
              <a:rPr lang="en-US" dirty="0" smtClean="0"/>
              <a:t> participated in </a:t>
            </a:r>
            <a:r>
              <a:rPr lang="en-US" i="1" dirty="0" smtClean="0">
                <a:solidFill>
                  <a:schemeClr val="tx2">
                    <a:lumMod val="75000"/>
                  </a:schemeClr>
                </a:solidFill>
              </a:rPr>
              <a:t>emergency</a:t>
            </a:r>
            <a:r>
              <a:rPr lang="en-US" dirty="0" smtClean="0"/>
              <a:t> demand response and contributed by cutting their electricity usage before a nation-wide blackout occurred in the U.S. and Canada.</a:t>
            </a:r>
          </a:p>
          <a:p>
            <a:pPr marL="0" indent="0" algn="just">
              <a:lnSpc>
                <a:spcPct val="120000"/>
              </a:lnSpc>
              <a:buNone/>
            </a:pPr>
            <a:r>
              <a:rPr lang="en-US" dirty="0" smtClean="0"/>
              <a:t>                      --- </a:t>
            </a:r>
            <a:r>
              <a:rPr lang="en-US" sz="1400" dirty="0"/>
              <a:t>A. </a:t>
            </a:r>
            <a:r>
              <a:rPr lang="en-US" sz="1400" dirty="0" err="1"/>
              <a:t>Misra</a:t>
            </a:r>
            <a:r>
              <a:rPr lang="en-US" sz="1400" dirty="0"/>
              <a:t>, “Responding Before Electric Emergencies.”</a:t>
            </a:r>
          </a:p>
        </p:txBody>
      </p:sp>
      <p:sp>
        <p:nvSpPr>
          <p:cNvPr id="6" name="Date Placeholder 5"/>
          <p:cNvSpPr>
            <a:spLocks noGrp="1"/>
          </p:cNvSpPr>
          <p:nvPr>
            <p:ph type="dt" sz="half" idx="10"/>
          </p:nvPr>
        </p:nvSpPr>
        <p:spPr/>
        <p:txBody>
          <a:bodyPr/>
          <a:lstStyle/>
          <a:p>
            <a:fld id="{14D89D87-8CE9-A749-884B-F628530199EE}" type="datetime1">
              <a:rPr lang="en-US" smtClean="0"/>
              <a:t>11/5/15</a:t>
            </a:fld>
            <a:endParaRPr lang="en-US" dirty="0"/>
          </a:p>
        </p:txBody>
      </p:sp>
    </p:spTree>
    <p:extLst>
      <p:ext uri="{BB962C8B-B14F-4D97-AF65-F5344CB8AC3E}">
        <p14:creationId xmlns:p14="http://schemas.microsoft.com/office/powerpoint/2010/main" val="2403439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sng">
            <a:solidFill>
              <a:schemeClr val="accent1"/>
            </a:solidFill>
          </a:ln>
        </p:spPr>
        <p:txBody>
          <a:bodyPr>
            <a:normAutofit fontScale="90000"/>
          </a:bodyPr>
          <a:lstStyle/>
          <a:p>
            <a:r>
              <a:rPr lang="en-US" dirty="0" smtClean="0"/>
              <a:t>Our contribution: a </a:t>
            </a:r>
            <a:r>
              <a:rPr lang="en-US" dirty="0" smtClean="0">
                <a:solidFill>
                  <a:schemeClr val="accent6"/>
                </a:solidFill>
              </a:rPr>
              <a:t>simple </a:t>
            </a:r>
            <a:r>
              <a:rPr lang="en-US" dirty="0" smtClean="0">
                <a:solidFill>
                  <a:srgbClr val="000000"/>
                </a:solidFill>
              </a:rPr>
              <a:t>and</a:t>
            </a:r>
            <a:r>
              <a:rPr lang="en-US" dirty="0" smtClean="0">
                <a:solidFill>
                  <a:schemeClr val="accent6"/>
                </a:solidFill>
              </a:rPr>
              <a:t> provably efficient</a:t>
            </a:r>
            <a:r>
              <a:rPr lang="en-US" dirty="0" smtClean="0"/>
              <a:t> mechanism to incentivize tenants’ reduction </a:t>
            </a:r>
            <a:endParaRPr lang="en-US" dirty="0"/>
          </a:p>
        </p:txBody>
      </p:sp>
      <p:sp>
        <p:nvSpPr>
          <p:cNvPr id="4" name="Slide Number Placeholder 3"/>
          <p:cNvSpPr>
            <a:spLocks noGrp="1"/>
          </p:cNvSpPr>
          <p:nvPr>
            <p:ph type="sldNum" sz="quarter" idx="12"/>
          </p:nvPr>
        </p:nvSpPr>
        <p:spPr/>
        <p:txBody>
          <a:bodyPr/>
          <a:lstStyle/>
          <a:p>
            <a:fld id="{629637A9-119A-49DA-BD12-AAC58B377D80}" type="slidenum">
              <a:rPr lang="en-US" smtClean="0"/>
              <a:t>7</a:t>
            </a:fld>
            <a:endParaRPr lang="en-US" dirty="0"/>
          </a:p>
        </p:txBody>
      </p:sp>
      <p:sp>
        <p:nvSpPr>
          <p:cNvPr id="6" name="Rectangle 5"/>
          <p:cNvSpPr/>
          <p:nvPr/>
        </p:nvSpPr>
        <p:spPr>
          <a:xfrm>
            <a:off x="2676633" y="1577046"/>
            <a:ext cx="957733" cy="446715"/>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 name="Rectangle 6"/>
          <p:cNvSpPr/>
          <p:nvPr/>
        </p:nvSpPr>
        <p:spPr>
          <a:xfrm>
            <a:off x="4210282" y="1489310"/>
            <a:ext cx="1692461" cy="546984"/>
          </a:xfrm>
          <a:prstGeom prst="rect">
            <a:avLst/>
          </a:prstGeom>
          <a:noFill/>
          <a:ln w="635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8" name="Rectangle 7"/>
          <p:cNvSpPr/>
          <p:nvPr/>
        </p:nvSpPr>
        <p:spPr>
          <a:xfrm>
            <a:off x="2655618" y="2256822"/>
            <a:ext cx="2833553" cy="493895"/>
          </a:xfrm>
          <a:prstGeom prst="rect">
            <a:avLst/>
          </a:prstGeom>
          <a:noFill/>
          <a:ln w="635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9" name="Group 8"/>
          <p:cNvGrpSpPr/>
          <p:nvPr/>
        </p:nvGrpSpPr>
        <p:grpSpPr>
          <a:xfrm>
            <a:off x="1792094" y="2048834"/>
            <a:ext cx="2744111" cy="1443257"/>
            <a:chOff x="3024501" y="2339618"/>
            <a:chExt cx="3658816" cy="1924342"/>
          </a:xfrm>
        </p:grpSpPr>
        <p:sp>
          <p:nvSpPr>
            <p:cNvPr id="10" name="Up Arrow 9"/>
            <p:cNvSpPr/>
            <p:nvPr/>
          </p:nvSpPr>
          <p:spPr>
            <a:xfrm>
              <a:off x="4712208" y="2339618"/>
              <a:ext cx="284069" cy="1353636"/>
            </a:xfrm>
            <a:prstGeom prst="upArrow">
              <a:avLst/>
            </a:prstGeom>
            <a:solidFill>
              <a:schemeClr val="accent1"/>
            </a:solidFill>
            <a:ln>
              <a:solidFill>
                <a:srgbClr val="5B9B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024501" y="3709963"/>
              <a:ext cx="3658816" cy="553997"/>
            </a:xfrm>
            <a:prstGeom prst="rect">
              <a:avLst/>
            </a:prstGeom>
            <a:noFill/>
          </p:spPr>
          <p:txBody>
            <a:bodyPr wrap="none" rtlCol="0">
              <a:spAutoFit/>
            </a:bodyPr>
            <a:lstStyle/>
            <a:p>
              <a:r>
                <a:rPr lang="en-US" sz="2100" dirty="0">
                  <a:solidFill>
                    <a:schemeClr val="accent1"/>
                  </a:solidFill>
                </a:rPr>
                <a:t>cost of local generation</a:t>
              </a:r>
            </a:p>
          </p:txBody>
        </p:sp>
      </p:grpSp>
      <p:grpSp>
        <p:nvGrpSpPr>
          <p:cNvPr id="12" name="Group 11"/>
          <p:cNvGrpSpPr/>
          <p:nvPr/>
        </p:nvGrpSpPr>
        <p:grpSpPr>
          <a:xfrm>
            <a:off x="4625932" y="2050326"/>
            <a:ext cx="2575532" cy="1443255"/>
            <a:chOff x="6802961" y="2341614"/>
            <a:chExt cx="3434043" cy="1924339"/>
          </a:xfrm>
        </p:grpSpPr>
        <p:sp>
          <p:nvSpPr>
            <p:cNvPr id="13" name="Up Arrow 12"/>
            <p:cNvSpPr/>
            <p:nvPr/>
          </p:nvSpPr>
          <p:spPr>
            <a:xfrm>
              <a:off x="7521491" y="2341614"/>
              <a:ext cx="284069" cy="1353636"/>
            </a:xfrm>
            <a:prstGeom prst="upArrow">
              <a:avLst/>
            </a:prstGeom>
            <a:solidFill>
              <a:srgbClr val="5B9BD5"/>
            </a:solidFill>
            <a:ln>
              <a:solidFill>
                <a:srgbClr val="5B9B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802961" y="3711956"/>
              <a:ext cx="3434043" cy="553997"/>
            </a:xfrm>
            <a:prstGeom prst="rect">
              <a:avLst/>
            </a:prstGeom>
            <a:noFill/>
          </p:spPr>
          <p:txBody>
            <a:bodyPr wrap="none" rtlCol="0">
              <a:spAutoFit/>
            </a:bodyPr>
            <a:lstStyle/>
            <a:p>
              <a:r>
                <a:rPr lang="en-US" sz="2100" dirty="0">
                  <a:solidFill>
                    <a:srgbClr val="5B9BD5"/>
                  </a:solidFill>
                </a:rPr>
                <a:t>cost of load reduction</a:t>
              </a:r>
            </a:p>
          </p:txBody>
        </p:sp>
      </p:grpSp>
      <p:grpSp>
        <p:nvGrpSpPr>
          <p:cNvPr id="15" name="Group 14"/>
          <p:cNvGrpSpPr/>
          <p:nvPr/>
        </p:nvGrpSpPr>
        <p:grpSpPr>
          <a:xfrm>
            <a:off x="2597183" y="2791312"/>
            <a:ext cx="3520334" cy="1430717"/>
            <a:chOff x="4097958" y="3329591"/>
            <a:chExt cx="4693780" cy="1907622"/>
          </a:xfrm>
        </p:grpSpPr>
        <p:sp>
          <p:nvSpPr>
            <p:cNvPr id="16" name="Up Arrow 15"/>
            <p:cNvSpPr/>
            <p:nvPr/>
          </p:nvSpPr>
          <p:spPr>
            <a:xfrm>
              <a:off x="6270255" y="3329591"/>
              <a:ext cx="284069" cy="1353636"/>
            </a:xfrm>
            <a:prstGeom prst="upArrow">
              <a:avLst/>
            </a:prstGeom>
            <a:solidFill>
              <a:srgbClr val="5B9BD5"/>
            </a:solidFill>
            <a:ln>
              <a:solidFill>
                <a:srgbClr val="5B9B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097958" y="4683216"/>
              <a:ext cx="4693780" cy="553997"/>
            </a:xfrm>
            <a:prstGeom prst="rect">
              <a:avLst/>
            </a:prstGeom>
            <a:noFill/>
          </p:spPr>
          <p:txBody>
            <a:bodyPr wrap="none" rtlCol="0">
              <a:spAutoFit/>
            </a:bodyPr>
            <a:lstStyle/>
            <a:p>
              <a:r>
                <a:rPr lang="en-US" sz="2100" dirty="0">
                  <a:solidFill>
                    <a:srgbClr val="5B9BD5"/>
                  </a:solidFill>
                </a:rPr>
                <a:t>meets energy reduction target</a:t>
              </a:r>
            </a:p>
          </p:txBody>
        </p:sp>
      </p:grpSp>
      <p:sp>
        <p:nvSpPr>
          <p:cNvPr id="18" name="TextBox 17"/>
          <p:cNvSpPr txBox="1"/>
          <p:nvPr/>
        </p:nvSpPr>
        <p:spPr>
          <a:xfrm>
            <a:off x="630384" y="3039187"/>
            <a:ext cx="6178614" cy="1315745"/>
          </a:xfrm>
          <a:prstGeom prst="rect">
            <a:avLst/>
          </a:prstGeom>
          <a:noFill/>
        </p:spPr>
        <p:txBody>
          <a:bodyPr wrap="none" lIns="68580" tIns="34290" rIns="68580" bIns="34290" rtlCol="0">
            <a:spAutoFit/>
          </a:bodyPr>
          <a:lstStyle/>
          <a:p>
            <a:r>
              <a:rPr lang="en-US" sz="2700" dirty="0">
                <a:solidFill>
                  <a:schemeClr val="accent1"/>
                </a:solidFill>
              </a:rPr>
              <a:t>Operator’s challenge:</a:t>
            </a:r>
            <a:r>
              <a:rPr lang="en-US" sz="2700" dirty="0"/>
              <a:t> </a:t>
            </a:r>
          </a:p>
          <a:p>
            <a:pPr marL="257175" indent="-257175">
              <a:buFontTx/>
              <a:buAutoNum type="arabicPeriod"/>
            </a:pPr>
            <a:r>
              <a:rPr lang="en-US" sz="2700" dirty="0"/>
              <a:t> No direct control of tenants’ reduction </a:t>
            </a:r>
            <a:r>
              <a:rPr lang="en-US" sz="2700" b="1" i="1" dirty="0" err="1" smtClean="0"/>
              <a:t>s</a:t>
            </a:r>
            <a:r>
              <a:rPr lang="en-US" sz="2700" b="1" i="1" baseline="-25000" dirty="0" err="1" smtClean="0"/>
              <a:t>i</a:t>
            </a:r>
            <a:r>
              <a:rPr lang="en-US" sz="2700" dirty="0" smtClean="0"/>
              <a:t> </a:t>
            </a:r>
            <a:endParaRPr lang="en-US" sz="2700" dirty="0"/>
          </a:p>
          <a:p>
            <a:pPr marL="257175" indent="-257175">
              <a:buAutoNum type="arabicPeriod"/>
            </a:pPr>
            <a:r>
              <a:rPr lang="en-US" sz="2700" dirty="0"/>
              <a:t> Tenants’ private cost </a:t>
            </a:r>
            <a:r>
              <a:rPr lang="en-US" sz="2700" b="1" i="1" dirty="0"/>
              <a:t>c</a:t>
            </a:r>
            <a:r>
              <a:rPr lang="en-US" sz="2700" b="1" i="1" baseline="-25000" dirty="0"/>
              <a:t>i </a:t>
            </a:r>
            <a:r>
              <a:rPr lang="en-US" sz="2700" dirty="0"/>
              <a:t>unknown</a:t>
            </a:r>
            <a:endParaRPr lang="en-US" sz="2700" i="1" baseline="-25000" dirty="0"/>
          </a:p>
        </p:txBody>
      </p:sp>
      <p:grpSp>
        <p:nvGrpSpPr>
          <p:cNvPr id="21" name="Group 20"/>
          <p:cNvGrpSpPr/>
          <p:nvPr/>
        </p:nvGrpSpPr>
        <p:grpSpPr>
          <a:xfrm>
            <a:off x="634219" y="1237197"/>
            <a:ext cx="5218388" cy="1726071"/>
            <a:chOff x="845625" y="1444181"/>
            <a:chExt cx="6957850" cy="2301428"/>
          </a:xfrm>
        </p:grpSpPr>
        <p:pic>
          <p:nvPicPr>
            <p:cNvPr id="5" name="Content Placeholder 22" descr="latex-image-1.pdf"/>
            <p:cNvPicPr>
              <a:picLocks noChangeAspect="1"/>
            </p:cNvPicPr>
            <p:nvPr/>
          </p:nvPicPr>
          <p:blipFill>
            <a:blip r:embed="rId3">
              <a:extLst>
                <a:ext uri="{28A0092B-C50C-407E-A947-70E740481C1C}">
                  <a14:useLocalDpi xmlns:a14="http://schemas.microsoft.com/office/drawing/2010/main" val="0"/>
                </a:ext>
              </a:extLst>
            </a:blip>
            <a:srcRect t="-19518" b="-19518"/>
            <a:stretch>
              <a:fillRect/>
            </a:stretch>
          </p:blipFill>
          <p:spPr>
            <a:xfrm>
              <a:off x="2241762" y="1444181"/>
              <a:ext cx="5561713" cy="2301428"/>
            </a:xfrm>
            <a:prstGeom prst="rect">
              <a:avLst/>
            </a:prstGeom>
          </p:spPr>
        </p:pic>
        <p:sp>
          <p:nvSpPr>
            <p:cNvPr id="20" name="TextBox 19"/>
            <p:cNvSpPr txBox="1"/>
            <p:nvPr/>
          </p:nvSpPr>
          <p:spPr>
            <a:xfrm>
              <a:off x="845625" y="1728612"/>
              <a:ext cx="1344809" cy="738664"/>
            </a:xfrm>
            <a:prstGeom prst="rect">
              <a:avLst/>
            </a:prstGeom>
            <a:noFill/>
          </p:spPr>
          <p:txBody>
            <a:bodyPr wrap="square" rtlCol="0">
              <a:spAutoFit/>
            </a:bodyPr>
            <a:lstStyle/>
            <a:p>
              <a:r>
                <a:rPr lang="en-US" sz="3000" dirty="0">
                  <a:solidFill>
                    <a:srgbClr val="5B9BD5"/>
                  </a:solidFill>
                </a:rPr>
                <a:t>Goal:</a:t>
              </a:r>
            </a:p>
          </p:txBody>
        </p:sp>
      </p:grpSp>
      <p:sp>
        <p:nvSpPr>
          <p:cNvPr id="3" name="TextBox 2"/>
          <p:cNvSpPr txBox="1"/>
          <p:nvPr/>
        </p:nvSpPr>
        <p:spPr>
          <a:xfrm>
            <a:off x="1516429" y="4518997"/>
            <a:ext cx="7022927" cy="530915"/>
          </a:xfrm>
          <a:prstGeom prst="rect">
            <a:avLst/>
          </a:prstGeom>
          <a:noFill/>
        </p:spPr>
        <p:txBody>
          <a:bodyPr wrap="square" lIns="68580" tIns="34290" rIns="68580" bIns="34290" rtlCol="0">
            <a:spAutoFit/>
          </a:bodyPr>
          <a:lstStyle/>
          <a:p>
            <a:r>
              <a:rPr lang="en-US" sz="1500" b="1" i="1" dirty="0"/>
              <a:t>y</a:t>
            </a:r>
            <a:r>
              <a:rPr lang="en-US" sz="1500" dirty="0"/>
              <a:t>: amount of local generation       </a:t>
            </a:r>
            <a:r>
              <a:rPr lang="en-US" sz="1500" b="1" dirty="0"/>
              <a:t>α</a:t>
            </a:r>
            <a:r>
              <a:rPr lang="en-US" sz="1500" dirty="0"/>
              <a:t>: unit price of </a:t>
            </a:r>
            <a:r>
              <a:rPr lang="en-US" sz="1500" dirty="0" smtClean="0"/>
              <a:t>diesel                   </a:t>
            </a:r>
            <a:r>
              <a:rPr lang="en-US" sz="1500" b="1" i="1" dirty="0" err="1" smtClean="0"/>
              <a:t>δ</a:t>
            </a:r>
            <a:r>
              <a:rPr lang="en-US" sz="1500" b="1" i="1" dirty="0" smtClean="0"/>
              <a:t>:</a:t>
            </a:r>
            <a:r>
              <a:rPr lang="en-US" sz="1500" dirty="0" smtClean="0"/>
              <a:t> reduction target</a:t>
            </a:r>
            <a:endParaRPr lang="en-US" sz="1500" dirty="0"/>
          </a:p>
          <a:p>
            <a:r>
              <a:rPr lang="en-US" sz="1500" b="1" i="1" dirty="0" err="1"/>
              <a:t>s</a:t>
            </a:r>
            <a:r>
              <a:rPr lang="en-US" sz="1500" b="1" i="1" baseline="-25000" dirty="0" err="1"/>
              <a:t>i</a:t>
            </a:r>
            <a:r>
              <a:rPr lang="en-US" sz="1500" dirty="0"/>
              <a:t>: load reduction of tenant </a:t>
            </a:r>
            <a:r>
              <a:rPr lang="en-US" sz="1500" b="1" i="1" dirty="0" err="1"/>
              <a:t>i</a:t>
            </a:r>
            <a:r>
              <a:rPr lang="en-US" sz="1500" dirty="0"/>
              <a:t>         </a:t>
            </a:r>
            <a:r>
              <a:rPr lang="en-US" sz="1500" b="1" i="1" dirty="0"/>
              <a:t>c</a:t>
            </a:r>
            <a:r>
              <a:rPr lang="en-US" sz="1500" b="1" i="1" baseline="-25000" dirty="0"/>
              <a:t>i</a:t>
            </a:r>
            <a:r>
              <a:rPr lang="en-US" sz="1500" dirty="0"/>
              <a:t>: cost of reduction of tenant </a:t>
            </a:r>
            <a:r>
              <a:rPr lang="en-US" sz="1500" b="1" i="1" dirty="0" err="1"/>
              <a:t>i</a:t>
            </a:r>
            <a:endParaRPr lang="en-US" sz="1500" b="1" i="1" baseline="-25000" dirty="0"/>
          </a:p>
        </p:txBody>
      </p:sp>
      <p:sp>
        <p:nvSpPr>
          <p:cNvPr id="19" name="TextBox 18"/>
          <p:cNvSpPr txBox="1"/>
          <p:nvPr/>
        </p:nvSpPr>
        <p:spPr>
          <a:xfrm>
            <a:off x="666220" y="4490345"/>
            <a:ext cx="7832600" cy="523220"/>
          </a:xfrm>
          <a:prstGeom prst="rect">
            <a:avLst/>
          </a:prstGeom>
          <a:solidFill>
            <a:schemeClr val="bg1"/>
          </a:solidFill>
          <a:ln w="57150" cmpd="sng">
            <a:solidFill>
              <a:srgbClr val="5B9BD5"/>
            </a:solidFill>
          </a:ln>
        </p:spPr>
        <p:txBody>
          <a:bodyPr wrap="square" rtlCol="0">
            <a:spAutoFit/>
          </a:bodyPr>
          <a:lstStyle/>
          <a:p>
            <a:r>
              <a:rPr lang="en-US" sz="2800" dirty="0" smtClean="0"/>
              <a:t>Our proposal: use</a:t>
            </a:r>
            <a:r>
              <a:rPr lang="en-US" sz="2800" dirty="0" smtClean="0">
                <a:solidFill>
                  <a:schemeClr val="accent6"/>
                </a:solidFill>
              </a:rPr>
              <a:t> supply function bidding</a:t>
            </a:r>
            <a:endParaRPr lang="en-US" sz="2800" dirty="0">
              <a:solidFill>
                <a:schemeClr val="accent6"/>
              </a:solidFill>
            </a:endParaRPr>
          </a:p>
        </p:txBody>
      </p:sp>
      <p:sp>
        <p:nvSpPr>
          <p:cNvPr id="23" name="Date Placeholder 22"/>
          <p:cNvSpPr>
            <a:spLocks noGrp="1"/>
          </p:cNvSpPr>
          <p:nvPr>
            <p:ph type="dt" sz="half" idx="10"/>
          </p:nvPr>
        </p:nvSpPr>
        <p:spPr/>
        <p:txBody>
          <a:bodyPr/>
          <a:lstStyle/>
          <a:p>
            <a:fld id="{738493C7-BA99-4943-9341-EA976BE45FFB}" type="datetime1">
              <a:rPr lang="en-US" smtClean="0"/>
              <a:t>11/5/15</a:t>
            </a:fld>
            <a:endParaRPr lang="en-US" dirty="0"/>
          </a:p>
        </p:txBody>
      </p:sp>
    </p:spTree>
    <p:extLst>
      <p:ext uri="{BB962C8B-B14F-4D97-AF65-F5344CB8AC3E}">
        <p14:creationId xmlns:p14="http://schemas.microsoft.com/office/powerpoint/2010/main" val="3080701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8" grpId="0" build="p"/>
      <p:bldP spid="3"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pPr marL="385763" indent="-385763">
              <a:lnSpc>
                <a:spcPct val="100000"/>
              </a:lnSpc>
              <a:buFont typeface="+mj-lt"/>
              <a:buAutoNum type="arabicPeriod"/>
            </a:pPr>
            <a:r>
              <a:rPr lang="en-US" sz="2400" dirty="0"/>
              <a:t>VCG type mechanisms are problematic in </a:t>
            </a:r>
            <a:r>
              <a:rPr lang="en-US" sz="2400" dirty="0" smtClean="0"/>
              <a:t>energy settings</a:t>
            </a:r>
            <a:endParaRPr lang="en-US" sz="2400" dirty="0"/>
          </a:p>
          <a:p>
            <a:pPr marL="342900" lvl="1" indent="0">
              <a:lnSpc>
                <a:spcPct val="100000"/>
              </a:lnSpc>
              <a:buNone/>
            </a:pPr>
            <a:r>
              <a:rPr lang="en-US" sz="2100" dirty="0">
                <a:solidFill>
                  <a:srgbClr val="5B9BD5"/>
                </a:solidFill>
              </a:rPr>
              <a:t>[Zhang et al 2015] [</a:t>
            </a:r>
            <a:r>
              <a:rPr lang="en-US" sz="2100" dirty="0" err="1">
                <a:solidFill>
                  <a:srgbClr val="5B9BD5"/>
                </a:solidFill>
              </a:rPr>
              <a:t>Rothkopf</a:t>
            </a:r>
            <a:r>
              <a:rPr lang="en-US" sz="2100" dirty="0">
                <a:solidFill>
                  <a:srgbClr val="5B9BD5"/>
                </a:solidFill>
              </a:rPr>
              <a:t> 2007]</a:t>
            </a:r>
            <a:endParaRPr lang="en-US" dirty="0">
              <a:solidFill>
                <a:srgbClr val="5B9BD5"/>
              </a:solidFill>
            </a:endParaRPr>
          </a:p>
          <a:p>
            <a:pPr marL="685800" lvl="2" indent="0">
              <a:buNone/>
            </a:pPr>
            <a:endParaRPr lang="en-US" sz="1800" dirty="0"/>
          </a:p>
          <a:p>
            <a:pPr marL="685800" lvl="2" indent="0">
              <a:buNone/>
            </a:pPr>
            <a:endParaRPr lang="en-US" sz="1800" dirty="0"/>
          </a:p>
          <a:p>
            <a:pPr marL="685800" lvl="2" indent="0">
              <a:buNone/>
            </a:pPr>
            <a:endParaRPr lang="en-US" sz="1800" dirty="0"/>
          </a:p>
          <a:p>
            <a:pPr marL="685800" lvl="2" indent="0">
              <a:buNone/>
            </a:pPr>
            <a:endParaRPr lang="en-US" sz="1800" dirty="0"/>
          </a:p>
          <a:p>
            <a:pPr marL="685800" lvl="2" indent="0">
              <a:buNone/>
            </a:pPr>
            <a:r>
              <a:rPr lang="en-US" sz="1800" dirty="0"/>
              <a:t>among them:</a:t>
            </a:r>
          </a:p>
          <a:p>
            <a:pPr lvl="2">
              <a:buFont typeface="Lucida Grande"/>
              <a:buChar char="-"/>
            </a:pPr>
            <a:r>
              <a:rPr lang="en-US" sz="1800" dirty="0"/>
              <a:t>tenants required to submit complex bid</a:t>
            </a:r>
          </a:p>
          <a:p>
            <a:pPr lvl="2">
              <a:buFont typeface="Lucida Grande"/>
              <a:buChar char="-"/>
            </a:pPr>
            <a:r>
              <a:rPr lang="en-US" sz="1800" dirty="0"/>
              <a:t>allocation problem for operator is NP hard</a:t>
            </a:r>
          </a:p>
          <a:p>
            <a:pPr lvl="2">
              <a:buFont typeface="Lucida Grande"/>
              <a:buChar char="-"/>
            </a:pPr>
            <a:r>
              <a:rPr lang="en-US" sz="1800" dirty="0"/>
              <a:t>price differentiation …</a:t>
            </a:r>
          </a:p>
          <a:p>
            <a:pPr marL="685800" lvl="2" indent="0">
              <a:buNone/>
            </a:pPr>
            <a:endParaRPr lang="en-US" sz="1800" dirty="0">
              <a:solidFill>
                <a:srgbClr val="5B9BD5"/>
              </a:solidFill>
            </a:endParaRPr>
          </a:p>
          <a:p>
            <a:pPr marL="0" indent="0">
              <a:buNone/>
            </a:pPr>
            <a:endParaRPr lang="en-US" sz="2400" dirty="0"/>
          </a:p>
        </p:txBody>
      </p:sp>
      <p:pic>
        <p:nvPicPr>
          <p:cNvPr id="2" name="Picture 1" descr="clip_VCG_not_working.png"/>
          <p:cNvPicPr>
            <a:picLocks noChangeAspect="1"/>
          </p:cNvPicPr>
          <p:nvPr/>
        </p:nvPicPr>
        <p:blipFill rotWithShape="1">
          <a:blip r:embed="rId3">
            <a:extLst>
              <a:ext uri="{28A0092B-C50C-407E-A947-70E740481C1C}">
                <a14:useLocalDpi xmlns:a14="http://schemas.microsoft.com/office/drawing/2010/main" val="0"/>
              </a:ext>
            </a:extLst>
          </a:blip>
          <a:srcRect t="25805" b="32155"/>
          <a:stretch/>
        </p:blipFill>
        <p:spPr>
          <a:xfrm rot="188905">
            <a:off x="1454981" y="2270520"/>
            <a:ext cx="5236751" cy="963164"/>
          </a:xfrm>
          <a:prstGeom prst="rect">
            <a:avLst/>
          </a:prstGeom>
          <a:ln>
            <a:solidFill>
              <a:schemeClr val="tx1"/>
            </a:solidFill>
          </a:ln>
        </p:spPr>
      </p:pic>
      <p:sp>
        <p:nvSpPr>
          <p:cNvPr id="9" name="Title 8"/>
          <p:cNvSpPr>
            <a:spLocks noGrp="1"/>
          </p:cNvSpPr>
          <p:nvPr>
            <p:ph type="title"/>
          </p:nvPr>
        </p:nvSpPr>
        <p:spPr/>
        <p:txBody>
          <a:bodyPr/>
          <a:lstStyle/>
          <a:p>
            <a:pPr marL="385763" indent="-385763">
              <a:lnSpc>
                <a:spcPct val="100000"/>
              </a:lnSpc>
            </a:pPr>
            <a:r>
              <a:rPr lang="en-US" dirty="0" smtClean="0"/>
              <a:t>Why supply function bidding? </a:t>
            </a:r>
            <a:endParaRPr lang="en-US" dirty="0"/>
          </a:p>
        </p:txBody>
      </p:sp>
      <p:sp>
        <p:nvSpPr>
          <p:cNvPr id="4" name="Slide Number Placeholder 3"/>
          <p:cNvSpPr>
            <a:spLocks noGrp="1"/>
          </p:cNvSpPr>
          <p:nvPr>
            <p:ph type="sldNum" sz="quarter" idx="12"/>
          </p:nvPr>
        </p:nvSpPr>
        <p:spPr/>
        <p:txBody>
          <a:bodyPr/>
          <a:lstStyle/>
          <a:p>
            <a:fld id="{629637A9-119A-49DA-BD12-AAC58B377D80}" type="slidenum">
              <a:rPr lang="en-US" smtClean="0"/>
              <a:t>8</a:t>
            </a:fld>
            <a:endParaRPr lang="en-US" dirty="0"/>
          </a:p>
        </p:txBody>
      </p:sp>
      <p:sp>
        <p:nvSpPr>
          <p:cNvPr id="5" name="Date Placeholder 4"/>
          <p:cNvSpPr>
            <a:spLocks noGrp="1"/>
          </p:cNvSpPr>
          <p:nvPr>
            <p:ph type="dt" sz="half" idx="10"/>
          </p:nvPr>
        </p:nvSpPr>
        <p:spPr/>
        <p:txBody>
          <a:bodyPr/>
          <a:lstStyle/>
          <a:p>
            <a:fld id="{D32083AD-3661-C144-89A1-549E09258907}" type="datetime1">
              <a:rPr lang="en-US" smtClean="0"/>
              <a:t>11/5/15</a:t>
            </a:fld>
            <a:endParaRPr lang="en-US" dirty="0"/>
          </a:p>
        </p:txBody>
      </p:sp>
    </p:spTree>
    <p:extLst>
      <p:ext uri="{BB962C8B-B14F-4D97-AF65-F5344CB8AC3E}">
        <p14:creationId xmlns:p14="http://schemas.microsoft.com/office/powerpoint/2010/main" val="229754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marL="385763" indent="-385763">
              <a:lnSpc>
                <a:spcPct val="100000"/>
              </a:lnSpc>
            </a:pPr>
            <a:r>
              <a:rPr lang="en-US" dirty="0" smtClean="0"/>
              <a:t>Why supply function bidding? </a:t>
            </a:r>
            <a:endParaRPr lang="en-US" dirty="0"/>
          </a:p>
        </p:txBody>
      </p:sp>
      <p:sp>
        <p:nvSpPr>
          <p:cNvPr id="7" name="Content Placeholder 6"/>
          <p:cNvSpPr>
            <a:spLocks noGrp="1"/>
          </p:cNvSpPr>
          <p:nvPr>
            <p:ph idx="1"/>
          </p:nvPr>
        </p:nvSpPr>
        <p:spPr/>
        <p:txBody>
          <a:bodyPr>
            <a:noAutofit/>
          </a:bodyPr>
          <a:lstStyle/>
          <a:p>
            <a:pPr marL="385763" indent="-385763">
              <a:lnSpc>
                <a:spcPct val="100000"/>
              </a:lnSpc>
              <a:buFont typeface="+mj-lt"/>
              <a:buAutoNum type="arabicPeriod"/>
            </a:pPr>
            <a:r>
              <a:rPr lang="en-US" sz="2400" dirty="0"/>
              <a:t>VCG type mechanisms are </a:t>
            </a:r>
            <a:r>
              <a:rPr lang="en-US" sz="2400" dirty="0" smtClean="0"/>
              <a:t>problematic in energy settings</a:t>
            </a:r>
            <a:endParaRPr lang="en-US" sz="2400" dirty="0"/>
          </a:p>
          <a:p>
            <a:pPr marL="342900" lvl="1" indent="0">
              <a:lnSpc>
                <a:spcPct val="100000"/>
              </a:lnSpc>
              <a:buNone/>
            </a:pPr>
            <a:r>
              <a:rPr lang="en-US" sz="2100" dirty="0">
                <a:solidFill>
                  <a:srgbClr val="5B9BD5"/>
                </a:solidFill>
              </a:rPr>
              <a:t>[Zhang et al 2015] [</a:t>
            </a:r>
            <a:r>
              <a:rPr lang="en-US" sz="2100" dirty="0" err="1">
                <a:solidFill>
                  <a:srgbClr val="5B9BD5"/>
                </a:solidFill>
              </a:rPr>
              <a:t>Rothkopf</a:t>
            </a:r>
            <a:r>
              <a:rPr lang="en-US" sz="2100" dirty="0">
                <a:solidFill>
                  <a:srgbClr val="5B9BD5"/>
                </a:solidFill>
              </a:rPr>
              <a:t> 2007]</a:t>
            </a:r>
            <a:endParaRPr lang="en-US" dirty="0">
              <a:solidFill>
                <a:srgbClr val="5B9BD5"/>
              </a:solidFill>
            </a:endParaRPr>
          </a:p>
          <a:p>
            <a:pPr marL="385763" indent="-385763">
              <a:lnSpc>
                <a:spcPct val="100000"/>
              </a:lnSpc>
              <a:buFont typeface="+mj-lt"/>
              <a:buAutoNum type="arabicPeriod"/>
            </a:pPr>
            <a:r>
              <a:rPr lang="en-US" sz="2400" dirty="0"/>
              <a:t>Supply function bidding is widely used in electricity market</a:t>
            </a:r>
          </a:p>
          <a:p>
            <a:pPr marL="342900" lvl="1" indent="0">
              <a:lnSpc>
                <a:spcPct val="100000"/>
              </a:lnSpc>
              <a:buNone/>
            </a:pPr>
            <a:r>
              <a:rPr lang="en-US" sz="2100" dirty="0">
                <a:solidFill>
                  <a:srgbClr val="5B9BD5"/>
                </a:solidFill>
              </a:rPr>
              <a:t>[</a:t>
            </a:r>
            <a:r>
              <a:rPr lang="en-US" sz="2100" dirty="0" err="1">
                <a:solidFill>
                  <a:srgbClr val="5B9BD5"/>
                </a:solidFill>
              </a:rPr>
              <a:t>Baldick</a:t>
            </a:r>
            <a:r>
              <a:rPr lang="en-US" sz="2100" dirty="0">
                <a:solidFill>
                  <a:srgbClr val="5B9BD5"/>
                </a:solidFill>
              </a:rPr>
              <a:t> et al 2004] [Day et al 2002] [David and Wen 2000]</a:t>
            </a:r>
            <a:r>
              <a:rPr lang="en-US" sz="2100" dirty="0"/>
              <a:t> </a:t>
            </a:r>
          </a:p>
          <a:p>
            <a:pPr marL="385763" indent="-385763">
              <a:lnSpc>
                <a:spcPct val="100000"/>
              </a:lnSpc>
              <a:buFont typeface="+mj-lt"/>
              <a:buAutoNum type="arabicPeriod"/>
            </a:pPr>
            <a:r>
              <a:rPr lang="en-US" sz="2400" dirty="0">
                <a:solidFill>
                  <a:srgbClr val="000000"/>
                </a:solidFill>
              </a:rPr>
              <a:t>Prior work on supply function bidding</a:t>
            </a:r>
          </a:p>
          <a:p>
            <a:pPr marL="342900" lvl="1" indent="0">
              <a:lnSpc>
                <a:spcPct val="100000"/>
              </a:lnSpc>
              <a:buNone/>
            </a:pPr>
            <a:r>
              <a:rPr lang="en-US" sz="2100" dirty="0">
                <a:solidFill>
                  <a:schemeClr val="accent1"/>
                </a:solidFill>
              </a:rPr>
              <a:t>[Klemperer and Meyer 1989] [</a:t>
            </a:r>
            <a:r>
              <a:rPr lang="en-US" sz="2100" dirty="0" err="1">
                <a:solidFill>
                  <a:schemeClr val="accent1"/>
                </a:solidFill>
              </a:rPr>
              <a:t>Niu</a:t>
            </a:r>
            <a:r>
              <a:rPr lang="en-US" sz="2100" dirty="0">
                <a:solidFill>
                  <a:schemeClr val="accent1"/>
                </a:solidFill>
              </a:rPr>
              <a:t> et al 2005] </a:t>
            </a:r>
            <a:endParaRPr lang="en-US" sz="2100" dirty="0" smtClean="0">
              <a:solidFill>
                <a:schemeClr val="accent1"/>
              </a:solidFill>
            </a:endParaRPr>
          </a:p>
          <a:p>
            <a:pPr marL="342900" lvl="1" indent="0">
              <a:lnSpc>
                <a:spcPct val="100000"/>
              </a:lnSpc>
              <a:buNone/>
            </a:pPr>
            <a:r>
              <a:rPr lang="en-US" sz="2100" dirty="0" smtClean="0">
                <a:solidFill>
                  <a:schemeClr val="accent1"/>
                </a:solidFill>
              </a:rPr>
              <a:t>[</a:t>
            </a:r>
            <a:r>
              <a:rPr lang="en-US" sz="2100" dirty="0" err="1">
                <a:solidFill>
                  <a:schemeClr val="accent1"/>
                </a:solidFill>
              </a:rPr>
              <a:t>Johari</a:t>
            </a:r>
            <a:r>
              <a:rPr lang="en-US" sz="2100" dirty="0">
                <a:solidFill>
                  <a:schemeClr val="accent1"/>
                </a:solidFill>
              </a:rPr>
              <a:t> and </a:t>
            </a:r>
            <a:r>
              <a:rPr lang="en-US" sz="2100" dirty="0" err="1">
                <a:solidFill>
                  <a:schemeClr val="accent1"/>
                </a:solidFill>
              </a:rPr>
              <a:t>Tsitsiklis</a:t>
            </a:r>
            <a:r>
              <a:rPr lang="en-US" sz="2100" dirty="0">
                <a:solidFill>
                  <a:schemeClr val="accent1"/>
                </a:solidFill>
              </a:rPr>
              <a:t>  2011] [</a:t>
            </a:r>
            <a:r>
              <a:rPr lang="en-US" sz="2100" dirty="0" err="1">
                <a:solidFill>
                  <a:schemeClr val="accent1"/>
                </a:solidFill>
              </a:rPr>
              <a:t>Xu</a:t>
            </a:r>
            <a:r>
              <a:rPr lang="en-US" sz="2100" dirty="0">
                <a:solidFill>
                  <a:schemeClr val="accent1"/>
                </a:solidFill>
              </a:rPr>
              <a:t> et al 2015</a:t>
            </a:r>
            <a:r>
              <a:rPr lang="en-US" sz="2100" dirty="0" smtClean="0">
                <a:solidFill>
                  <a:schemeClr val="accent1"/>
                </a:solidFill>
              </a:rPr>
              <a:t>]</a:t>
            </a:r>
          </a:p>
          <a:p>
            <a:pPr marL="342900" lvl="1" indent="0">
              <a:lnSpc>
                <a:spcPct val="100000"/>
              </a:lnSpc>
              <a:buNone/>
            </a:pPr>
            <a:endParaRPr lang="en-US" sz="2100" dirty="0">
              <a:solidFill>
                <a:schemeClr val="accent1"/>
              </a:solidFill>
            </a:endParaRPr>
          </a:p>
          <a:p>
            <a:pPr marL="685800" lvl="2" indent="0">
              <a:buNone/>
            </a:pPr>
            <a:endParaRPr lang="en-US" sz="1800" dirty="0">
              <a:solidFill>
                <a:srgbClr val="5B9BD5"/>
              </a:solidFill>
            </a:endParaRPr>
          </a:p>
          <a:p>
            <a:pPr marL="0" indent="0">
              <a:buNone/>
            </a:pPr>
            <a:endParaRPr lang="en-US" sz="2400" dirty="0"/>
          </a:p>
        </p:txBody>
      </p:sp>
      <p:sp>
        <p:nvSpPr>
          <p:cNvPr id="4" name="Slide Number Placeholder 3"/>
          <p:cNvSpPr>
            <a:spLocks noGrp="1"/>
          </p:cNvSpPr>
          <p:nvPr>
            <p:ph type="sldNum" sz="quarter" idx="12"/>
          </p:nvPr>
        </p:nvSpPr>
        <p:spPr/>
        <p:txBody>
          <a:bodyPr/>
          <a:lstStyle/>
          <a:p>
            <a:fld id="{629637A9-119A-49DA-BD12-AAC58B377D80}" type="slidenum">
              <a:rPr lang="en-US" smtClean="0"/>
              <a:t>9</a:t>
            </a:fld>
            <a:endParaRPr lang="en-US" dirty="0"/>
          </a:p>
        </p:txBody>
      </p:sp>
      <p:sp>
        <p:nvSpPr>
          <p:cNvPr id="3" name="Date Placeholder 2"/>
          <p:cNvSpPr>
            <a:spLocks noGrp="1"/>
          </p:cNvSpPr>
          <p:nvPr>
            <p:ph type="dt" sz="half" idx="10"/>
          </p:nvPr>
        </p:nvSpPr>
        <p:spPr/>
        <p:txBody>
          <a:bodyPr/>
          <a:lstStyle/>
          <a:p>
            <a:fld id="{3F202C46-1A79-7C4A-A679-79E1194D63BC}" type="datetime1">
              <a:rPr lang="en-US" smtClean="0"/>
              <a:t>11/5/15</a:t>
            </a:fld>
            <a:endParaRPr lang="en-US" dirty="0"/>
          </a:p>
        </p:txBody>
      </p:sp>
      <p:grpSp>
        <p:nvGrpSpPr>
          <p:cNvPr id="13" name="Group 12"/>
          <p:cNvGrpSpPr/>
          <p:nvPr/>
        </p:nvGrpSpPr>
        <p:grpSpPr>
          <a:xfrm>
            <a:off x="5891073" y="3404230"/>
            <a:ext cx="2891492" cy="523220"/>
            <a:chOff x="5891073" y="3404234"/>
            <a:chExt cx="2891492" cy="523220"/>
          </a:xfrm>
        </p:grpSpPr>
        <p:sp>
          <p:nvSpPr>
            <p:cNvPr id="8" name="TextBox 7"/>
            <p:cNvSpPr txBox="1"/>
            <p:nvPr/>
          </p:nvSpPr>
          <p:spPr>
            <a:xfrm>
              <a:off x="6120772" y="3404234"/>
              <a:ext cx="2661793" cy="523220"/>
            </a:xfrm>
            <a:prstGeom prst="rect">
              <a:avLst/>
            </a:prstGeom>
            <a:noFill/>
            <a:ln>
              <a:solidFill>
                <a:srgbClr val="FF0000"/>
              </a:solidFill>
            </a:ln>
          </p:spPr>
          <p:txBody>
            <a:bodyPr wrap="square" rtlCol="0">
              <a:spAutoFit/>
            </a:bodyPr>
            <a:lstStyle/>
            <a:p>
              <a:r>
                <a:rPr lang="en-US" dirty="0">
                  <a:solidFill>
                    <a:srgbClr val="FF0000"/>
                  </a:solidFill>
                </a:rPr>
                <a:t>U</a:t>
              </a:r>
              <a:r>
                <a:rPr lang="en-US" dirty="0" smtClean="0">
                  <a:solidFill>
                    <a:srgbClr val="FF0000"/>
                  </a:solidFill>
                </a:rPr>
                <a:t>nconstrained supply function, no performance guarantee</a:t>
              </a:r>
              <a:endParaRPr lang="en-US" dirty="0">
                <a:solidFill>
                  <a:srgbClr val="FF0000"/>
                </a:solidFill>
              </a:endParaRPr>
            </a:p>
          </p:txBody>
        </p:sp>
        <p:sp>
          <p:nvSpPr>
            <p:cNvPr id="11" name="Left Arrow 10"/>
            <p:cNvSpPr/>
            <p:nvPr/>
          </p:nvSpPr>
          <p:spPr>
            <a:xfrm>
              <a:off x="5891073" y="3539322"/>
              <a:ext cx="229697" cy="243159"/>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5674887" y="3745751"/>
            <a:ext cx="3043900" cy="523220"/>
            <a:chOff x="5674887" y="3745756"/>
            <a:chExt cx="3043900" cy="523220"/>
          </a:xfrm>
        </p:grpSpPr>
        <p:sp>
          <p:nvSpPr>
            <p:cNvPr id="10" name="TextBox 9"/>
            <p:cNvSpPr txBox="1"/>
            <p:nvPr/>
          </p:nvSpPr>
          <p:spPr>
            <a:xfrm>
              <a:off x="6056994" y="3745756"/>
              <a:ext cx="2661793" cy="523220"/>
            </a:xfrm>
            <a:prstGeom prst="rect">
              <a:avLst/>
            </a:prstGeom>
            <a:noFill/>
            <a:ln>
              <a:solidFill>
                <a:srgbClr val="FF0000"/>
              </a:solidFill>
            </a:ln>
          </p:spPr>
          <p:txBody>
            <a:bodyPr wrap="square" rtlCol="0">
              <a:spAutoFit/>
            </a:bodyPr>
            <a:lstStyle/>
            <a:p>
              <a:r>
                <a:rPr lang="en-US" dirty="0" smtClean="0">
                  <a:solidFill>
                    <a:srgbClr val="FF0000"/>
                  </a:solidFill>
                </a:rPr>
                <a:t>parameterized supply function, good performance guarantee</a:t>
              </a:r>
              <a:endParaRPr lang="en-US" dirty="0">
                <a:solidFill>
                  <a:srgbClr val="FF0000"/>
                </a:solidFill>
              </a:endParaRPr>
            </a:p>
          </p:txBody>
        </p:sp>
        <p:sp>
          <p:nvSpPr>
            <p:cNvPr id="12" name="Left Arrow 11"/>
            <p:cNvSpPr/>
            <p:nvPr/>
          </p:nvSpPr>
          <p:spPr>
            <a:xfrm flipV="1">
              <a:off x="5674887" y="3894354"/>
              <a:ext cx="382098" cy="239357"/>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999861" y="3863535"/>
            <a:ext cx="7242236" cy="878909"/>
            <a:chOff x="999861" y="3863535"/>
            <a:chExt cx="7242236" cy="878909"/>
          </a:xfrm>
        </p:grpSpPr>
        <p:sp>
          <p:nvSpPr>
            <p:cNvPr id="6" name="TextBox 5"/>
            <p:cNvSpPr txBox="1"/>
            <p:nvPr/>
          </p:nvSpPr>
          <p:spPr>
            <a:xfrm>
              <a:off x="1053906" y="4403890"/>
              <a:ext cx="7188191" cy="338554"/>
            </a:xfrm>
            <a:prstGeom prst="rect">
              <a:avLst/>
            </a:prstGeom>
            <a:noFill/>
            <a:ln>
              <a:solidFill>
                <a:srgbClr val="FF0000"/>
              </a:solidFill>
            </a:ln>
          </p:spPr>
          <p:txBody>
            <a:bodyPr wrap="square" rtlCol="0">
              <a:spAutoFit/>
            </a:bodyPr>
            <a:lstStyle/>
            <a:p>
              <a:r>
                <a:rPr lang="en-US" sz="1600" dirty="0" smtClean="0">
                  <a:solidFill>
                    <a:srgbClr val="FF0000"/>
                  </a:solidFill>
                </a:rPr>
                <a:t>Key difference with our work: we consider operator has a backup supply option</a:t>
              </a:r>
              <a:endParaRPr lang="en-US" sz="1600" dirty="0">
                <a:solidFill>
                  <a:srgbClr val="FF0000"/>
                </a:solidFill>
              </a:endParaRPr>
            </a:p>
          </p:txBody>
        </p:sp>
        <p:sp>
          <p:nvSpPr>
            <p:cNvPr id="15" name="Up Arrow 14"/>
            <p:cNvSpPr/>
            <p:nvPr/>
          </p:nvSpPr>
          <p:spPr>
            <a:xfrm flipH="1">
              <a:off x="2364536" y="4228273"/>
              <a:ext cx="229698" cy="175617"/>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999861" y="3863535"/>
              <a:ext cx="2999583" cy="35123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6851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st 2">
    <a:dk1>
      <a:srgbClr val="767678"/>
    </a:dk1>
    <a:lt1>
      <a:srgbClr val="FFFFFF"/>
    </a:lt1>
    <a:dk2>
      <a:srgbClr val="313131"/>
    </a:dk2>
    <a:lt2>
      <a:srgbClr val="FFFF00"/>
    </a:lt2>
    <a:accent1>
      <a:srgbClr val="25728C"/>
    </a:accent1>
    <a:accent2>
      <a:srgbClr val="12A6CE"/>
    </a:accent2>
    <a:accent3>
      <a:srgbClr val="57A707"/>
    </a:accent3>
    <a:accent4>
      <a:srgbClr val="953734"/>
    </a:accent4>
    <a:accent5>
      <a:srgbClr val="FC433E"/>
    </a:accent5>
    <a:accent6>
      <a:srgbClr val="EF7C02"/>
    </a:accent6>
    <a:hlink>
      <a:srgbClr val="E9E9E9"/>
    </a:hlink>
    <a:folHlink>
      <a:srgbClr val="E9E9E9"/>
    </a:folHlink>
  </a:clrScheme>
  <a:fontScheme name="Yanone">
    <a:majorFont>
      <a:latin typeface="Yanone Kaffeesatz Bold"/>
      <a:ea typeface=""/>
      <a:cs typeface=""/>
    </a:majorFont>
    <a:minorFont>
      <a:latin typeface="Yanone Kaffeesatz Regular"/>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21543</TotalTime>
  <Words>3537</Words>
  <Application>Microsoft Macintosh PowerPoint</Application>
  <PresentationFormat>On-screen Show (16:9)</PresentationFormat>
  <Paragraphs>518</Paragraphs>
  <Slides>33</Slides>
  <Notes>26</Notes>
  <HiddenSlides>4</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Greening multi-tenant data center demand response  with parameterized supply function bidding</vt:lpstr>
      <vt:lpstr>2 stories about energy and data centers</vt:lpstr>
      <vt:lpstr>Data centers have great potential for DR</vt:lpstr>
      <vt:lpstr>Multi-tenant (colocation) data centers</vt:lpstr>
      <vt:lpstr>Multi-tenant (colocation) data centers</vt:lpstr>
      <vt:lpstr>Why target multi-tenant data center for DR?</vt:lpstr>
      <vt:lpstr>Our contribution: a simple and provably efficient mechanism to incentivize tenants’ reduction </vt:lpstr>
      <vt:lpstr>Why supply function bidding? </vt:lpstr>
      <vt:lpstr>Why supply function bidding? </vt:lpstr>
      <vt:lpstr>A parameterized supply function mechanism</vt:lpstr>
      <vt:lpstr>A parameterized supply function mechanism</vt:lpstr>
      <vt:lpstr>A parameterized supply function mechanism</vt:lpstr>
      <vt:lpstr>A parameterized supply function mechanism</vt:lpstr>
      <vt:lpstr>A parameterized supply function mechanism</vt:lpstr>
      <vt:lpstr>Characterizing the equilibrium</vt:lpstr>
      <vt:lpstr>Characterizing the equilibrium</vt:lpstr>
      <vt:lpstr>How good is the equilibrium?</vt:lpstr>
      <vt:lpstr>What are we comparing to?</vt:lpstr>
      <vt:lpstr>1. What is the social cost?</vt:lpstr>
      <vt:lpstr>2&amp;3. What are tenants’ and operator’s costs?</vt:lpstr>
      <vt:lpstr>4. What is the reduction in diesel usage?</vt:lpstr>
      <vt:lpstr>How good is the equilibrium?</vt:lpstr>
      <vt:lpstr>Key Message</vt:lpstr>
      <vt:lpstr>PowerPoint Presentation</vt:lpstr>
      <vt:lpstr>DR is crucial for renewable integration</vt:lpstr>
      <vt:lpstr>Finding DR resources is challenging</vt:lpstr>
      <vt:lpstr>Multi-tenant (colocation) data centers</vt:lpstr>
      <vt:lpstr>How do multi-tenant data center provide DR?</vt:lpstr>
      <vt:lpstr>Who are using colocations?</vt:lpstr>
      <vt:lpstr>How do capacity constrained tenant bid bi?</vt:lpstr>
      <vt:lpstr>How do operator decides price p?</vt:lpstr>
      <vt:lpstr>Why does colocation matter?</vt:lpstr>
      <vt:lpstr>In fact…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Convex Optimization Using Predictions</dc:title>
  <dc:creator>niangjun chen</dc:creator>
  <cp:lastModifiedBy>Niangjun Chen</cp:lastModifiedBy>
  <cp:revision>367</cp:revision>
  <cp:lastPrinted>2015-10-23T20:27:08Z</cp:lastPrinted>
  <dcterms:created xsi:type="dcterms:W3CDTF">2015-06-06T19:23:38Z</dcterms:created>
  <dcterms:modified xsi:type="dcterms:W3CDTF">2015-11-06T04:44:39Z</dcterms:modified>
</cp:coreProperties>
</file>